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70" r:id="rId3"/>
    <p:sldId id="284" r:id="rId4"/>
    <p:sldId id="272" r:id="rId5"/>
    <p:sldId id="274" r:id="rId6"/>
    <p:sldId id="279" r:id="rId7"/>
    <p:sldId id="257" r:id="rId8"/>
    <p:sldId id="260" r:id="rId9"/>
    <p:sldId id="275" r:id="rId10"/>
    <p:sldId id="285" r:id="rId11"/>
    <p:sldId id="312" r:id="rId12"/>
    <p:sldId id="333" r:id="rId13"/>
    <p:sldId id="313" r:id="rId14"/>
    <p:sldId id="343" r:id="rId15"/>
    <p:sldId id="311" r:id="rId16"/>
    <p:sldId id="277" r:id="rId17"/>
    <p:sldId id="331" r:id="rId18"/>
    <p:sldId id="271" r:id="rId19"/>
    <p:sldId id="317" r:id="rId20"/>
    <p:sldId id="258" r:id="rId21"/>
    <p:sldId id="300" r:id="rId22"/>
    <p:sldId id="330" r:id="rId23"/>
    <p:sldId id="329" r:id="rId24"/>
    <p:sldId id="339" r:id="rId25"/>
    <p:sldId id="340" r:id="rId26"/>
    <p:sldId id="341" r:id="rId27"/>
    <p:sldId id="342" r:id="rId28"/>
    <p:sldId id="293" r:id="rId29"/>
    <p:sldId id="286" r:id="rId30"/>
    <p:sldId id="338" r:id="rId31"/>
    <p:sldId id="269" r:id="rId32"/>
    <p:sldId id="268" r:id="rId33"/>
    <p:sldId id="265" r:id="rId34"/>
    <p:sldId id="337" r:id="rId35"/>
    <p:sldId id="266"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notesViewPr>
    <p:cSldViewPr snapToGrid="0">
      <p:cViewPr varScale="1">
        <p:scale>
          <a:sx n="56" d="100"/>
          <a:sy n="56" d="100"/>
        </p:scale>
        <p:origin x="2588"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816A53-BD98-4E9F-8391-DFD09AE54243}" type="datetimeFigureOut">
              <a:rPr lang="en-US" smtClean="0"/>
              <a:t>5/6/2024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D86516-B690-49D7-A5E1-E178584F65E8}" type="slidenum">
              <a:rPr lang="en-US" smtClean="0"/>
              <a:t>‹#›</a:t>
            </a:fld>
            <a:endParaRPr lang="en-US"/>
          </a:p>
        </p:txBody>
      </p:sp>
    </p:spTree>
    <p:extLst>
      <p:ext uri="{BB962C8B-B14F-4D97-AF65-F5344CB8AC3E}">
        <p14:creationId xmlns:p14="http://schemas.microsoft.com/office/powerpoint/2010/main" val="606838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D86516-B690-49D7-A5E1-E178584F65E8}" type="slidenum">
              <a:rPr lang="en-US" smtClean="0"/>
              <a:t>1</a:t>
            </a:fld>
            <a:endParaRPr lang="en-US" dirty="0"/>
          </a:p>
        </p:txBody>
      </p:sp>
    </p:spTree>
    <p:extLst>
      <p:ext uri="{BB962C8B-B14F-4D97-AF65-F5344CB8AC3E}">
        <p14:creationId xmlns:p14="http://schemas.microsoft.com/office/powerpoint/2010/main" val="1897633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Endarterectomy is some </a:t>
            </a:r>
            <a:r>
              <a:rPr lang="en-US"/>
              <a:t>times helpful</a:t>
            </a:r>
          </a:p>
        </p:txBody>
      </p:sp>
      <p:sp>
        <p:nvSpPr>
          <p:cNvPr id="4" name="Slide Number Placeholder 3"/>
          <p:cNvSpPr>
            <a:spLocks noGrp="1"/>
          </p:cNvSpPr>
          <p:nvPr>
            <p:ph type="sldNum" sz="quarter" idx="5"/>
          </p:nvPr>
        </p:nvSpPr>
        <p:spPr/>
        <p:txBody>
          <a:bodyPr/>
          <a:lstStyle/>
          <a:p>
            <a:fld id="{FFD86516-B690-49D7-A5E1-E178584F65E8}" type="slidenum">
              <a:rPr lang="en-US" smtClean="0"/>
              <a:t>28</a:t>
            </a:fld>
            <a:endParaRPr lang="en-US"/>
          </a:p>
        </p:txBody>
      </p:sp>
    </p:spTree>
    <p:extLst>
      <p:ext uri="{BB962C8B-B14F-4D97-AF65-F5344CB8AC3E}">
        <p14:creationId xmlns:p14="http://schemas.microsoft.com/office/powerpoint/2010/main" val="3493794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F3E4-D028-C628-6F8F-12684FFA85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897293-7A03-CEBD-BAEB-9A21923E0D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D205D3-3C72-1A04-0B71-C839F73FE643}"/>
              </a:ext>
            </a:extLst>
          </p:cNvPr>
          <p:cNvSpPr>
            <a:spLocks noGrp="1"/>
          </p:cNvSpPr>
          <p:nvPr>
            <p:ph type="dt" sz="half" idx="10"/>
          </p:nvPr>
        </p:nvSpPr>
        <p:spPr/>
        <p:txBody>
          <a:bodyPr/>
          <a:lstStyle/>
          <a:p>
            <a:fld id="{79E2CB7B-5DAB-4585-9719-297533AF042E}" type="datetimeFigureOut">
              <a:rPr lang="en-US" smtClean="0"/>
              <a:t>5/6/2024</a:t>
            </a:fld>
            <a:endParaRPr lang="en-US"/>
          </a:p>
        </p:txBody>
      </p:sp>
      <p:sp>
        <p:nvSpPr>
          <p:cNvPr id="5" name="Footer Placeholder 4">
            <a:extLst>
              <a:ext uri="{FF2B5EF4-FFF2-40B4-BE49-F238E27FC236}">
                <a16:creationId xmlns:a16="http://schemas.microsoft.com/office/drawing/2014/main" id="{89FF63E7-54DB-1939-D7F1-90B1E1F6EF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C44414-176F-99B0-D474-CDEB5571A34E}"/>
              </a:ext>
            </a:extLst>
          </p:cNvPr>
          <p:cNvSpPr>
            <a:spLocks noGrp="1"/>
          </p:cNvSpPr>
          <p:nvPr>
            <p:ph type="sldNum" sz="quarter" idx="12"/>
          </p:nvPr>
        </p:nvSpPr>
        <p:spPr/>
        <p:txBody>
          <a:bodyPr/>
          <a:lstStyle/>
          <a:p>
            <a:fld id="{FF406907-DD99-4A10-A117-B94AF2FAEB51}" type="slidenum">
              <a:rPr lang="en-US" smtClean="0"/>
              <a:t>‹#›</a:t>
            </a:fld>
            <a:endParaRPr lang="en-US"/>
          </a:p>
        </p:txBody>
      </p:sp>
    </p:spTree>
    <p:extLst>
      <p:ext uri="{BB962C8B-B14F-4D97-AF65-F5344CB8AC3E}">
        <p14:creationId xmlns:p14="http://schemas.microsoft.com/office/powerpoint/2010/main" val="2222108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6079A-2D80-6818-1D90-575EE2AAEE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42D72E-5427-D6BD-4001-4C5AE39800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256854-32B0-D1E7-8243-53F6C240233D}"/>
              </a:ext>
            </a:extLst>
          </p:cNvPr>
          <p:cNvSpPr>
            <a:spLocks noGrp="1"/>
          </p:cNvSpPr>
          <p:nvPr>
            <p:ph type="dt" sz="half" idx="10"/>
          </p:nvPr>
        </p:nvSpPr>
        <p:spPr/>
        <p:txBody>
          <a:bodyPr/>
          <a:lstStyle/>
          <a:p>
            <a:fld id="{79E2CB7B-5DAB-4585-9719-297533AF042E}" type="datetimeFigureOut">
              <a:rPr lang="en-US" smtClean="0"/>
              <a:t>5/6/2024</a:t>
            </a:fld>
            <a:endParaRPr lang="en-US"/>
          </a:p>
        </p:txBody>
      </p:sp>
      <p:sp>
        <p:nvSpPr>
          <p:cNvPr id="5" name="Footer Placeholder 4">
            <a:extLst>
              <a:ext uri="{FF2B5EF4-FFF2-40B4-BE49-F238E27FC236}">
                <a16:creationId xmlns:a16="http://schemas.microsoft.com/office/drawing/2014/main" id="{2799A21D-0E3E-EFFD-D0D1-41753672B7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6B4069-ACD4-0272-DCB1-15FC74329169}"/>
              </a:ext>
            </a:extLst>
          </p:cNvPr>
          <p:cNvSpPr>
            <a:spLocks noGrp="1"/>
          </p:cNvSpPr>
          <p:nvPr>
            <p:ph type="sldNum" sz="quarter" idx="12"/>
          </p:nvPr>
        </p:nvSpPr>
        <p:spPr/>
        <p:txBody>
          <a:bodyPr/>
          <a:lstStyle/>
          <a:p>
            <a:fld id="{FF406907-DD99-4A10-A117-B94AF2FAEB51}" type="slidenum">
              <a:rPr lang="en-US" smtClean="0"/>
              <a:t>‹#›</a:t>
            </a:fld>
            <a:endParaRPr lang="en-US"/>
          </a:p>
        </p:txBody>
      </p:sp>
    </p:spTree>
    <p:extLst>
      <p:ext uri="{BB962C8B-B14F-4D97-AF65-F5344CB8AC3E}">
        <p14:creationId xmlns:p14="http://schemas.microsoft.com/office/powerpoint/2010/main" val="3132481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6C07CB-08F2-4AA3-5E09-8C27C5074C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879250-CFA3-8313-93EA-A8414C8290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C85A96-3262-4C0A-4990-7C0569025A55}"/>
              </a:ext>
            </a:extLst>
          </p:cNvPr>
          <p:cNvSpPr>
            <a:spLocks noGrp="1"/>
          </p:cNvSpPr>
          <p:nvPr>
            <p:ph type="dt" sz="half" idx="10"/>
          </p:nvPr>
        </p:nvSpPr>
        <p:spPr/>
        <p:txBody>
          <a:bodyPr/>
          <a:lstStyle/>
          <a:p>
            <a:fld id="{79E2CB7B-5DAB-4585-9719-297533AF042E}" type="datetimeFigureOut">
              <a:rPr lang="en-US" smtClean="0"/>
              <a:t>5/6/2024</a:t>
            </a:fld>
            <a:endParaRPr lang="en-US"/>
          </a:p>
        </p:txBody>
      </p:sp>
      <p:sp>
        <p:nvSpPr>
          <p:cNvPr id="5" name="Footer Placeholder 4">
            <a:extLst>
              <a:ext uri="{FF2B5EF4-FFF2-40B4-BE49-F238E27FC236}">
                <a16:creationId xmlns:a16="http://schemas.microsoft.com/office/drawing/2014/main" id="{0161FDAB-D610-D7C9-CF2C-FE5F8EB2B4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E63A94-1F32-7F09-A781-99CCF37845BF}"/>
              </a:ext>
            </a:extLst>
          </p:cNvPr>
          <p:cNvSpPr>
            <a:spLocks noGrp="1"/>
          </p:cNvSpPr>
          <p:nvPr>
            <p:ph type="sldNum" sz="quarter" idx="12"/>
          </p:nvPr>
        </p:nvSpPr>
        <p:spPr/>
        <p:txBody>
          <a:bodyPr/>
          <a:lstStyle/>
          <a:p>
            <a:fld id="{FF406907-DD99-4A10-A117-B94AF2FAEB51}" type="slidenum">
              <a:rPr lang="en-US" smtClean="0"/>
              <a:t>‹#›</a:t>
            </a:fld>
            <a:endParaRPr lang="en-US"/>
          </a:p>
        </p:txBody>
      </p:sp>
    </p:spTree>
    <p:extLst>
      <p:ext uri="{BB962C8B-B14F-4D97-AF65-F5344CB8AC3E}">
        <p14:creationId xmlns:p14="http://schemas.microsoft.com/office/powerpoint/2010/main" val="3136962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D5E31-C4D2-C105-4981-859F42E0FE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6D81EB-0C63-2515-611B-5489DCC344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C94329-2FB6-12C9-9B15-97DC2E075D19}"/>
              </a:ext>
            </a:extLst>
          </p:cNvPr>
          <p:cNvSpPr>
            <a:spLocks noGrp="1"/>
          </p:cNvSpPr>
          <p:nvPr>
            <p:ph type="dt" sz="half" idx="10"/>
          </p:nvPr>
        </p:nvSpPr>
        <p:spPr/>
        <p:txBody>
          <a:bodyPr/>
          <a:lstStyle/>
          <a:p>
            <a:fld id="{79E2CB7B-5DAB-4585-9719-297533AF042E}" type="datetimeFigureOut">
              <a:rPr lang="en-US" smtClean="0"/>
              <a:t>5/6/2024</a:t>
            </a:fld>
            <a:endParaRPr lang="en-US"/>
          </a:p>
        </p:txBody>
      </p:sp>
      <p:sp>
        <p:nvSpPr>
          <p:cNvPr id="5" name="Footer Placeholder 4">
            <a:extLst>
              <a:ext uri="{FF2B5EF4-FFF2-40B4-BE49-F238E27FC236}">
                <a16:creationId xmlns:a16="http://schemas.microsoft.com/office/drawing/2014/main" id="{07D66698-D7ED-07DC-3949-ED7E606982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6392F1-735F-A731-C738-492A83D2A651}"/>
              </a:ext>
            </a:extLst>
          </p:cNvPr>
          <p:cNvSpPr>
            <a:spLocks noGrp="1"/>
          </p:cNvSpPr>
          <p:nvPr>
            <p:ph type="sldNum" sz="quarter" idx="12"/>
          </p:nvPr>
        </p:nvSpPr>
        <p:spPr/>
        <p:txBody>
          <a:bodyPr/>
          <a:lstStyle/>
          <a:p>
            <a:fld id="{FF406907-DD99-4A10-A117-B94AF2FAEB51}" type="slidenum">
              <a:rPr lang="en-US" smtClean="0"/>
              <a:t>‹#›</a:t>
            </a:fld>
            <a:endParaRPr lang="en-US"/>
          </a:p>
        </p:txBody>
      </p:sp>
    </p:spTree>
    <p:extLst>
      <p:ext uri="{BB962C8B-B14F-4D97-AF65-F5344CB8AC3E}">
        <p14:creationId xmlns:p14="http://schemas.microsoft.com/office/powerpoint/2010/main" val="2176960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2643-7D6C-CB85-5DD1-031DCB288F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31687C-06E9-E758-92DB-08DC0ACF4D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9B4681-DE36-B0A1-C693-C8E42B8341CF}"/>
              </a:ext>
            </a:extLst>
          </p:cNvPr>
          <p:cNvSpPr>
            <a:spLocks noGrp="1"/>
          </p:cNvSpPr>
          <p:nvPr>
            <p:ph type="dt" sz="half" idx="10"/>
          </p:nvPr>
        </p:nvSpPr>
        <p:spPr/>
        <p:txBody>
          <a:bodyPr/>
          <a:lstStyle/>
          <a:p>
            <a:fld id="{79E2CB7B-5DAB-4585-9719-297533AF042E}" type="datetimeFigureOut">
              <a:rPr lang="en-US" smtClean="0"/>
              <a:t>5/6/2024</a:t>
            </a:fld>
            <a:endParaRPr lang="en-US"/>
          </a:p>
        </p:txBody>
      </p:sp>
      <p:sp>
        <p:nvSpPr>
          <p:cNvPr id="5" name="Footer Placeholder 4">
            <a:extLst>
              <a:ext uri="{FF2B5EF4-FFF2-40B4-BE49-F238E27FC236}">
                <a16:creationId xmlns:a16="http://schemas.microsoft.com/office/drawing/2014/main" id="{60E5FCE1-2674-EDA2-0F22-EB324E3202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C3F64E-2F02-A680-EDE7-D3C442D0231E}"/>
              </a:ext>
            </a:extLst>
          </p:cNvPr>
          <p:cNvSpPr>
            <a:spLocks noGrp="1"/>
          </p:cNvSpPr>
          <p:nvPr>
            <p:ph type="sldNum" sz="quarter" idx="12"/>
          </p:nvPr>
        </p:nvSpPr>
        <p:spPr/>
        <p:txBody>
          <a:bodyPr/>
          <a:lstStyle/>
          <a:p>
            <a:fld id="{FF406907-DD99-4A10-A117-B94AF2FAEB51}" type="slidenum">
              <a:rPr lang="en-US" smtClean="0"/>
              <a:t>‹#›</a:t>
            </a:fld>
            <a:endParaRPr lang="en-US"/>
          </a:p>
        </p:txBody>
      </p:sp>
    </p:spTree>
    <p:extLst>
      <p:ext uri="{BB962C8B-B14F-4D97-AF65-F5344CB8AC3E}">
        <p14:creationId xmlns:p14="http://schemas.microsoft.com/office/powerpoint/2010/main" val="820088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8ADEC-5EA7-70D8-8406-88AC82AC1A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0E0897-60E9-A14C-F5E6-724AD509EF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92BC69-6C64-784D-DC14-185951B47C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63E9D2-4385-1E55-1E1A-4C22E6487285}"/>
              </a:ext>
            </a:extLst>
          </p:cNvPr>
          <p:cNvSpPr>
            <a:spLocks noGrp="1"/>
          </p:cNvSpPr>
          <p:nvPr>
            <p:ph type="dt" sz="half" idx="10"/>
          </p:nvPr>
        </p:nvSpPr>
        <p:spPr/>
        <p:txBody>
          <a:bodyPr/>
          <a:lstStyle/>
          <a:p>
            <a:fld id="{79E2CB7B-5DAB-4585-9719-297533AF042E}" type="datetimeFigureOut">
              <a:rPr lang="en-US" smtClean="0"/>
              <a:t>5/6/2024</a:t>
            </a:fld>
            <a:endParaRPr lang="en-US"/>
          </a:p>
        </p:txBody>
      </p:sp>
      <p:sp>
        <p:nvSpPr>
          <p:cNvPr id="6" name="Footer Placeholder 5">
            <a:extLst>
              <a:ext uri="{FF2B5EF4-FFF2-40B4-BE49-F238E27FC236}">
                <a16:creationId xmlns:a16="http://schemas.microsoft.com/office/drawing/2014/main" id="{660A90D0-32CE-93B4-B4A4-A6CC9BDB1A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A06CE0-9141-0820-27D1-9853C47991B4}"/>
              </a:ext>
            </a:extLst>
          </p:cNvPr>
          <p:cNvSpPr>
            <a:spLocks noGrp="1"/>
          </p:cNvSpPr>
          <p:nvPr>
            <p:ph type="sldNum" sz="quarter" idx="12"/>
          </p:nvPr>
        </p:nvSpPr>
        <p:spPr/>
        <p:txBody>
          <a:bodyPr/>
          <a:lstStyle/>
          <a:p>
            <a:fld id="{FF406907-DD99-4A10-A117-B94AF2FAEB51}" type="slidenum">
              <a:rPr lang="en-US" smtClean="0"/>
              <a:t>‹#›</a:t>
            </a:fld>
            <a:endParaRPr lang="en-US"/>
          </a:p>
        </p:txBody>
      </p:sp>
    </p:spTree>
    <p:extLst>
      <p:ext uri="{BB962C8B-B14F-4D97-AF65-F5344CB8AC3E}">
        <p14:creationId xmlns:p14="http://schemas.microsoft.com/office/powerpoint/2010/main" val="1174605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3466A-1909-5B56-58F6-E76DA68AF7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9663DC-358E-EC61-5A40-9B6113FF8D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1BDE8A-9885-A4DA-ADCD-4417B4ACCC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9555A4-28E6-0AF5-EBBA-8C2B57F36B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73D8CB-162C-6860-0DE5-C13FBB728E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E69226-6967-51AA-334F-0DB4492858AF}"/>
              </a:ext>
            </a:extLst>
          </p:cNvPr>
          <p:cNvSpPr>
            <a:spLocks noGrp="1"/>
          </p:cNvSpPr>
          <p:nvPr>
            <p:ph type="dt" sz="half" idx="10"/>
          </p:nvPr>
        </p:nvSpPr>
        <p:spPr/>
        <p:txBody>
          <a:bodyPr/>
          <a:lstStyle/>
          <a:p>
            <a:fld id="{79E2CB7B-5DAB-4585-9719-297533AF042E}" type="datetimeFigureOut">
              <a:rPr lang="en-US" smtClean="0"/>
              <a:t>5/6/2024</a:t>
            </a:fld>
            <a:endParaRPr lang="en-US"/>
          </a:p>
        </p:txBody>
      </p:sp>
      <p:sp>
        <p:nvSpPr>
          <p:cNvPr id="8" name="Footer Placeholder 7">
            <a:extLst>
              <a:ext uri="{FF2B5EF4-FFF2-40B4-BE49-F238E27FC236}">
                <a16:creationId xmlns:a16="http://schemas.microsoft.com/office/drawing/2014/main" id="{BFB104B0-2C8F-9241-5577-F23F0FE0EB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79144E-8146-5D10-7F8C-C7E9F5E0C658}"/>
              </a:ext>
            </a:extLst>
          </p:cNvPr>
          <p:cNvSpPr>
            <a:spLocks noGrp="1"/>
          </p:cNvSpPr>
          <p:nvPr>
            <p:ph type="sldNum" sz="quarter" idx="12"/>
          </p:nvPr>
        </p:nvSpPr>
        <p:spPr/>
        <p:txBody>
          <a:bodyPr/>
          <a:lstStyle/>
          <a:p>
            <a:fld id="{FF406907-DD99-4A10-A117-B94AF2FAEB51}" type="slidenum">
              <a:rPr lang="en-US" smtClean="0"/>
              <a:t>‹#›</a:t>
            </a:fld>
            <a:endParaRPr lang="en-US"/>
          </a:p>
        </p:txBody>
      </p:sp>
    </p:spTree>
    <p:extLst>
      <p:ext uri="{BB962C8B-B14F-4D97-AF65-F5344CB8AC3E}">
        <p14:creationId xmlns:p14="http://schemas.microsoft.com/office/powerpoint/2010/main" val="2223289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6FE75-CD19-3CED-24A1-555141C70C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E3B6FC-397E-C597-22CD-3094A7851421}"/>
              </a:ext>
            </a:extLst>
          </p:cNvPr>
          <p:cNvSpPr>
            <a:spLocks noGrp="1"/>
          </p:cNvSpPr>
          <p:nvPr>
            <p:ph type="dt" sz="half" idx="10"/>
          </p:nvPr>
        </p:nvSpPr>
        <p:spPr/>
        <p:txBody>
          <a:bodyPr/>
          <a:lstStyle/>
          <a:p>
            <a:fld id="{79E2CB7B-5DAB-4585-9719-297533AF042E}" type="datetimeFigureOut">
              <a:rPr lang="en-US" smtClean="0"/>
              <a:t>5/6/2024</a:t>
            </a:fld>
            <a:endParaRPr lang="en-US"/>
          </a:p>
        </p:txBody>
      </p:sp>
      <p:sp>
        <p:nvSpPr>
          <p:cNvPr id="4" name="Footer Placeholder 3">
            <a:extLst>
              <a:ext uri="{FF2B5EF4-FFF2-40B4-BE49-F238E27FC236}">
                <a16:creationId xmlns:a16="http://schemas.microsoft.com/office/drawing/2014/main" id="{95CB0A92-8B3A-86D4-78FF-3C0E2A389E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37F0F5-14EC-F9E2-4A03-20A96CFFD0A0}"/>
              </a:ext>
            </a:extLst>
          </p:cNvPr>
          <p:cNvSpPr>
            <a:spLocks noGrp="1"/>
          </p:cNvSpPr>
          <p:nvPr>
            <p:ph type="sldNum" sz="quarter" idx="12"/>
          </p:nvPr>
        </p:nvSpPr>
        <p:spPr/>
        <p:txBody>
          <a:bodyPr/>
          <a:lstStyle/>
          <a:p>
            <a:fld id="{FF406907-DD99-4A10-A117-B94AF2FAEB51}" type="slidenum">
              <a:rPr lang="en-US" smtClean="0"/>
              <a:t>‹#›</a:t>
            </a:fld>
            <a:endParaRPr lang="en-US"/>
          </a:p>
        </p:txBody>
      </p:sp>
    </p:spTree>
    <p:extLst>
      <p:ext uri="{BB962C8B-B14F-4D97-AF65-F5344CB8AC3E}">
        <p14:creationId xmlns:p14="http://schemas.microsoft.com/office/powerpoint/2010/main" val="626873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2795BE-51B1-6160-6D0D-A29B1528090F}"/>
              </a:ext>
            </a:extLst>
          </p:cNvPr>
          <p:cNvSpPr>
            <a:spLocks noGrp="1"/>
          </p:cNvSpPr>
          <p:nvPr>
            <p:ph type="dt" sz="half" idx="10"/>
          </p:nvPr>
        </p:nvSpPr>
        <p:spPr/>
        <p:txBody>
          <a:bodyPr/>
          <a:lstStyle/>
          <a:p>
            <a:fld id="{79E2CB7B-5DAB-4585-9719-297533AF042E}" type="datetimeFigureOut">
              <a:rPr lang="en-US" smtClean="0"/>
              <a:t>5/6/2024</a:t>
            </a:fld>
            <a:endParaRPr lang="en-US"/>
          </a:p>
        </p:txBody>
      </p:sp>
      <p:sp>
        <p:nvSpPr>
          <p:cNvPr id="3" name="Footer Placeholder 2">
            <a:extLst>
              <a:ext uri="{FF2B5EF4-FFF2-40B4-BE49-F238E27FC236}">
                <a16:creationId xmlns:a16="http://schemas.microsoft.com/office/drawing/2014/main" id="{BB4D33E9-2BA0-070F-B2D4-7809D9ACFB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20878D-DF9D-C140-61F3-77FA872AC239}"/>
              </a:ext>
            </a:extLst>
          </p:cNvPr>
          <p:cNvSpPr>
            <a:spLocks noGrp="1"/>
          </p:cNvSpPr>
          <p:nvPr>
            <p:ph type="sldNum" sz="quarter" idx="12"/>
          </p:nvPr>
        </p:nvSpPr>
        <p:spPr/>
        <p:txBody>
          <a:bodyPr/>
          <a:lstStyle/>
          <a:p>
            <a:fld id="{FF406907-DD99-4A10-A117-B94AF2FAEB51}" type="slidenum">
              <a:rPr lang="en-US" smtClean="0"/>
              <a:t>‹#›</a:t>
            </a:fld>
            <a:endParaRPr lang="en-US"/>
          </a:p>
        </p:txBody>
      </p:sp>
    </p:spTree>
    <p:extLst>
      <p:ext uri="{BB962C8B-B14F-4D97-AF65-F5344CB8AC3E}">
        <p14:creationId xmlns:p14="http://schemas.microsoft.com/office/powerpoint/2010/main" val="2888493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89500-5F3F-BE30-CED5-29B9824852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ADAC10-5609-2075-60A1-25E0E4096F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6265C2-108E-E3EA-436B-C9D89D6565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901692-0538-BD0A-54E2-C3687EE7F749}"/>
              </a:ext>
            </a:extLst>
          </p:cNvPr>
          <p:cNvSpPr>
            <a:spLocks noGrp="1"/>
          </p:cNvSpPr>
          <p:nvPr>
            <p:ph type="dt" sz="half" idx="10"/>
          </p:nvPr>
        </p:nvSpPr>
        <p:spPr/>
        <p:txBody>
          <a:bodyPr/>
          <a:lstStyle/>
          <a:p>
            <a:fld id="{79E2CB7B-5DAB-4585-9719-297533AF042E}" type="datetimeFigureOut">
              <a:rPr lang="en-US" smtClean="0"/>
              <a:t>5/6/2024</a:t>
            </a:fld>
            <a:endParaRPr lang="en-US"/>
          </a:p>
        </p:txBody>
      </p:sp>
      <p:sp>
        <p:nvSpPr>
          <p:cNvPr id="6" name="Footer Placeholder 5">
            <a:extLst>
              <a:ext uri="{FF2B5EF4-FFF2-40B4-BE49-F238E27FC236}">
                <a16:creationId xmlns:a16="http://schemas.microsoft.com/office/drawing/2014/main" id="{8A65A9FF-0911-52DB-E6BF-86BD63BFF7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081B75-3739-4A94-C64F-1643E3708C67}"/>
              </a:ext>
            </a:extLst>
          </p:cNvPr>
          <p:cNvSpPr>
            <a:spLocks noGrp="1"/>
          </p:cNvSpPr>
          <p:nvPr>
            <p:ph type="sldNum" sz="quarter" idx="12"/>
          </p:nvPr>
        </p:nvSpPr>
        <p:spPr/>
        <p:txBody>
          <a:bodyPr/>
          <a:lstStyle/>
          <a:p>
            <a:fld id="{FF406907-DD99-4A10-A117-B94AF2FAEB51}" type="slidenum">
              <a:rPr lang="en-US" smtClean="0"/>
              <a:t>‹#›</a:t>
            </a:fld>
            <a:endParaRPr lang="en-US"/>
          </a:p>
        </p:txBody>
      </p:sp>
    </p:spTree>
    <p:extLst>
      <p:ext uri="{BB962C8B-B14F-4D97-AF65-F5344CB8AC3E}">
        <p14:creationId xmlns:p14="http://schemas.microsoft.com/office/powerpoint/2010/main" val="504805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F1246-4F03-3A4F-3B2D-D0A899DD90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BA01CF-C0D9-9E6A-7330-C09B01A3C7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68C613-0C27-E345-8823-7B8F026D32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DD4FA7-2597-290B-E661-8D75544AFF89}"/>
              </a:ext>
            </a:extLst>
          </p:cNvPr>
          <p:cNvSpPr>
            <a:spLocks noGrp="1"/>
          </p:cNvSpPr>
          <p:nvPr>
            <p:ph type="dt" sz="half" idx="10"/>
          </p:nvPr>
        </p:nvSpPr>
        <p:spPr/>
        <p:txBody>
          <a:bodyPr/>
          <a:lstStyle/>
          <a:p>
            <a:fld id="{79E2CB7B-5DAB-4585-9719-297533AF042E}" type="datetimeFigureOut">
              <a:rPr lang="en-US" smtClean="0"/>
              <a:t>5/6/2024</a:t>
            </a:fld>
            <a:endParaRPr lang="en-US"/>
          </a:p>
        </p:txBody>
      </p:sp>
      <p:sp>
        <p:nvSpPr>
          <p:cNvPr id="6" name="Footer Placeholder 5">
            <a:extLst>
              <a:ext uri="{FF2B5EF4-FFF2-40B4-BE49-F238E27FC236}">
                <a16:creationId xmlns:a16="http://schemas.microsoft.com/office/drawing/2014/main" id="{825C688F-A160-DAD0-7830-72482EE33D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357007-CDC3-DE85-9743-C1C2F5749F78}"/>
              </a:ext>
            </a:extLst>
          </p:cNvPr>
          <p:cNvSpPr>
            <a:spLocks noGrp="1"/>
          </p:cNvSpPr>
          <p:nvPr>
            <p:ph type="sldNum" sz="quarter" idx="12"/>
          </p:nvPr>
        </p:nvSpPr>
        <p:spPr/>
        <p:txBody>
          <a:bodyPr/>
          <a:lstStyle/>
          <a:p>
            <a:fld id="{FF406907-DD99-4A10-A117-B94AF2FAEB51}" type="slidenum">
              <a:rPr lang="en-US" smtClean="0"/>
              <a:t>‹#›</a:t>
            </a:fld>
            <a:endParaRPr lang="en-US"/>
          </a:p>
        </p:txBody>
      </p:sp>
    </p:spTree>
    <p:extLst>
      <p:ext uri="{BB962C8B-B14F-4D97-AF65-F5344CB8AC3E}">
        <p14:creationId xmlns:p14="http://schemas.microsoft.com/office/powerpoint/2010/main" val="842182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1D6567-6582-C924-CA5A-DBD1BBB268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FB387B-5917-3673-9ED5-2000B94042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77BF55-7DAF-329C-5725-217DC0168F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E2CB7B-5DAB-4585-9719-297533AF042E}" type="datetimeFigureOut">
              <a:rPr lang="en-US" smtClean="0"/>
              <a:t>5/6/2024</a:t>
            </a:fld>
            <a:endParaRPr lang="en-US"/>
          </a:p>
        </p:txBody>
      </p:sp>
      <p:sp>
        <p:nvSpPr>
          <p:cNvPr id="5" name="Footer Placeholder 4">
            <a:extLst>
              <a:ext uri="{FF2B5EF4-FFF2-40B4-BE49-F238E27FC236}">
                <a16:creationId xmlns:a16="http://schemas.microsoft.com/office/drawing/2014/main" id="{FEFBDD8A-17B2-9EA7-BEA2-E2C1F11A08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05B752-EFF7-946E-4252-484A69099D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406907-DD99-4A10-A117-B94AF2FAEB51}" type="slidenum">
              <a:rPr lang="en-US" smtClean="0"/>
              <a:t>‹#›</a:t>
            </a:fld>
            <a:endParaRPr lang="en-US"/>
          </a:p>
        </p:txBody>
      </p:sp>
    </p:spTree>
    <p:extLst>
      <p:ext uri="{BB962C8B-B14F-4D97-AF65-F5344CB8AC3E}">
        <p14:creationId xmlns:p14="http://schemas.microsoft.com/office/powerpoint/2010/main" val="2237097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2F2A6-4B08-E83D-DB56-5FF7EB656ED6}"/>
              </a:ext>
            </a:extLst>
          </p:cNvPr>
          <p:cNvSpPr>
            <a:spLocks noGrp="1"/>
          </p:cNvSpPr>
          <p:nvPr>
            <p:ph type="ctrTitle"/>
          </p:nvPr>
        </p:nvSpPr>
        <p:spPr/>
        <p:txBody>
          <a:bodyPr/>
          <a:lstStyle/>
          <a:p>
            <a:r>
              <a:rPr lang="en-US" dirty="0"/>
              <a:t>Coronary Endarterectomy</a:t>
            </a:r>
          </a:p>
        </p:txBody>
      </p:sp>
      <p:sp>
        <p:nvSpPr>
          <p:cNvPr id="3" name="Subtitle 2">
            <a:extLst>
              <a:ext uri="{FF2B5EF4-FFF2-40B4-BE49-F238E27FC236}">
                <a16:creationId xmlns:a16="http://schemas.microsoft.com/office/drawing/2014/main" id="{942C92B8-E66E-05BA-4FB7-EA63774E6E3C}"/>
              </a:ext>
            </a:extLst>
          </p:cNvPr>
          <p:cNvSpPr>
            <a:spLocks noGrp="1"/>
          </p:cNvSpPr>
          <p:nvPr>
            <p:ph type="subTitle" idx="1"/>
          </p:nvPr>
        </p:nvSpPr>
        <p:spPr>
          <a:xfrm>
            <a:off x="1524000" y="4313208"/>
            <a:ext cx="9144000" cy="1552754"/>
          </a:xfrm>
        </p:spPr>
        <p:txBody>
          <a:bodyPr>
            <a:normAutofit fontScale="92500" lnSpcReduction="10000"/>
          </a:bodyPr>
          <a:lstStyle/>
          <a:p>
            <a:r>
              <a:rPr lang="en-US" dirty="0"/>
              <a:t>Muditha Lansakara</a:t>
            </a:r>
          </a:p>
          <a:p>
            <a:r>
              <a:rPr lang="en-US" dirty="0"/>
              <a:t>National Hospital</a:t>
            </a:r>
          </a:p>
          <a:p>
            <a:r>
              <a:rPr lang="en-US" dirty="0"/>
              <a:t>Kandy</a:t>
            </a:r>
          </a:p>
          <a:p>
            <a:r>
              <a:rPr lang="en-US" dirty="0"/>
              <a:t>Sri Lanka</a:t>
            </a:r>
          </a:p>
        </p:txBody>
      </p:sp>
    </p:spTree>
    <p:extLst>
      <p:ext uri="{BB962C8B-B14F-4D97-AF65-F5344CB8AC3E}">
        <p14:creationId xmlns:p14="http://schemas.microsoft.com/office/powerpoint/2010/main" val="3916478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27DC4-6DF4-ECD7-E841-85C4D9FB79BE}"/>
              </a:ext>
            </a:extLst>
          </p:cNvPr>
          <p:cNvSpPr>
            <a:spLocks noGrp="1"/>
          </p:cNvSpPr>
          <p:nvPr>
            <p:ph type="title"/>
          </p:nvPr>
        </p:nvSpPr>
        <p:spPr/>
        <p:txBody>
          <a:bodyPr/>
          <a:lstStyle/>
          <a:p>
            <a:endParaRPr lang="en-US"/>
          </a:p>
        </p:txBody>
      </p:sp>
      <p:pic>
        <p:nvPicPr>
          <p:cNvPr id="5" name="Content Placeholder 4" descr="A screenshot of a medical information&#10;&#10;Description automatically generated">
            <a:extLst>
              <a:ext uri="{FF2B5EF4-FFF2-40B4-BE49-F238E27FC236}">
                <a16:creationId xmlns:a16="http://schemas.microsoft.com/office/drawing/2014/main" id="{E589B187-2226-AD1D-3633-0B027C82E1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66720" y="721360"/>
            <a:ext cx="6339840" cy="6196530"/>
          </a:xfrm>
        </p:spPr>
      </p:pic>
    </p:spTree>
    <p:extLst>
      <p:ext uri="{BB962C8B-B14F-4D97-AF65-F5344CB8AC3E}">
        <p14:creationId xmlns:p14="http://schemas.microsoft.com/office/powerpoint/2010/main" val="1639811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67A66-2D69-99B4-C936-90275E8AB03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C7632AE-B3E0-B8BC-38B1-AC0B8E4CE1EE}"/>
              </a:ext>
            </a:extLst>
          </p:cNvPr>
          <p:cNvSpPr>
            <a:spLocks noGrp="1"/>
          </p:cNvSpPr>
          <p:nvPr>
            <p:ph idx="1"/>
          </p:nvPr>
        </p:nvSpPr>
        <p:spPr/>
        <p:txBody>
          <a:bodyPr>
            <a:normAutofit/>
          </a:bodyPr>
          <a:lstStyle/>
          <a:p>
            <a:r>
              <a:rPr lang="en-US" sz="3200" b="1" dirty="0"/>
              <a:t>What is endarterectomy?</a:t>
            </a:r>
            <a:r>
              <a:rPr lang="en-US" sz="3200" dirty="0"/>
              <a:t> </a:t>
            </a:r>
          </a:p>
          <a:p>
            <a:endParaRPr lang="en-US" sz="3200" dirty="0"/>
          </a:p>
          <a:p>
            <a:endParaRPr lang="en-US" sz="3200" dirty="0"/>
          </a:p>
          <a:p>
            <a:r>
              <a:rPr lang="en-US" sz="3200" dirty="0"/>
              <a:t>Removal atherosclerotic plaque from an artery along with the endothelium and part of the media</a:t>
            </a:r>
          </a:p>
          <a:p>
            <a:endParaRPr lang="en-US" sz="3200" b="1" dirty="0"/>
          </a:p>
          <a:p>
            <a:endParaRPr lang="en-US" sz="3200" b="1" dirty="0"/>
          </a:p>
          <a:p>
            <a:endParaRPr lang="en-US" sz="3200" b="1" dirty="0"/>
          </a:p>
        </p:txBody>
      </p:sp>
    </p:spTree>
    <p:extLst>
      <p:ext uri="{BB962C8B-B14F-4D97-AF65-F5344CB8AC3E}">
        <p14:creationId xmlns:p14="http://schemas.microsoft.com/office/powerpoint/2010/main" val="4113018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4B7C-CF8C-5925-CE46-FC13F41D2FB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4E27245-5F4E-EF64-4D48-7D7503C0CF45}"/>
              </a:ext>
            </a:extLst>
          </p:cNvPr>
          <p:cNvSpPr>
            <a:spLocks noGrp="1"/>
          </p:cNvSpPr>
          <p:nvPr>
            <p:ph idx="1"/>
          </p:nvPr>
        </p:nvSpPr>
        <p:spPr/>
        <p:txBody>
          <a:bodyPr>
            <a:normAutofit/>
          </a:bodyPr>
          <a:lstStyle/>
          <a:p>
            <a:pPr algn="l"/>
            <a:r>
              <a:rPr lang="en-US" sz="2400" b="0" i="0" u="none" strike="noStrike" baseline="0" dirty="0">
                <a:latin typeface="AdvPSA88A"/>
              </a:rPr>
              <a:t>Since the introduction of drug-eluting stents (DES), the indication for percutaneous coronary intervention (PCI) has been expanded to multivessel and left main diseases, for which CABG was conventionally indicated</a:t>
            </a:r>
          </a:p>
          <a:p>
            <a:pPr algn="l"/>
            <a:endParaRPr lang="en-US" sz="2400" b="0" i="0" u="none" strike="noStrike" baseline="0" dirty="0">
              <a:latin typeface="AdvPSA88A"/>
            </a:endParaRPr>
          </a:p>
          <a:p>
            <a:pPr algn="l"/>
            <a:r>
              <a:rPr lang="en-US" sz="2400" b="0" i="0" u="none" strike="noStrike" baseline="0" dirty="0">
                <a:latin typeface="AdvPSA88A"/>
              </a:rPr>
              <a:t>This trend accelerated remarkably after the emergence of second-generation DES. Thereafter, the number of CABG procedures has been decreasing, and the complexity of coronary artery disease (CAD) referred for CABG has been increasing.</a:t>
            </a:r>
            <a:endParaRPr lang="en-US" sz="2400" dirty="0"/>
          </a:p>
        </p:txBody>
      </p:sp>
    </p:spTree>
    <p:extLst>
      <p:ext uri="{BB962C8B-B14F-4D97-AF65-F5344CB8AC3E}">
        <p14:creationId xmlns:p14="http://schemas.microsoft.com/office/powerpoint/2010/main" val="2926862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map of the world&#10;&#10;Description automatically generated">
            <a:extLst>
              <a:ext uri="{FF2B5EF4-FFF2-40B4-BE49-F238E27FC236}">
                <a16:creationId xmlns:a16="http://schemas.microsoft.com/office/drawing/2014/main" id="{20E02EF5-7F3E-C502-F6DC-869ABFF6654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1990" b="8237"/>
          <a:stretch/>
        </p:blipFill>
        <p:spPr>
          <a:xfrm>
            <a:off x="20" y="1282"/>
            <a:ext cx="11064220" cy="6222471"/>
          </a:xfrm>
          <a:prstGeom prst="rect">
            <a:avLst/>
          </a:prstGeom>
        </p:spPr>
      </p:pic>
    </p:spTree>
    <p:extLst>
      <p:ext uri="{BB962C8B-B14F-4D97-AF65-F5344CB8AC3E}">
        <p14:creationId xmlns:p14="http://schemas.microsoft.com/office/powerpoint/2010/main" val="77878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29CC0-4BEC-4743-EE1A-5B20BEBF04D9}"/>
              </a:ext>
            </a:extLst>
          </p:cNvPr>
          <p:cNvSpPr>
            <a:spLocks noGrp="1"/>
          </p:cNvSpPr>
          <p:nvPr>
            <p:ph type="title"/>
          </p:nvPr>
        </p:nvSpPr>
        <p:spPr/>
        <p:txBody>
          <a:bodyPr/>
          <a:lstStyle/>
          <a:p>
            <a:endParaRPr lang="en-US"/>
          </a:p>
        </p:txBody>
      </p:sp>
      <p:pic>
        <p:nvPicPr>
          <p:cNvPr id="5" name="Content Placeholder 4" descr="A graph of population growth&#10;&#10;Description automatically generated with medium confidence">
            <a:extLst>
              <a:ext uri="{FF2B5EF4-FFF2-40B4-BE49-F238E27FC236}">
                <a16:creationId xmlns:a16="http://schemas.microsoft.com/office/drawing/2014/main" id="{48B7F6CC-4121-D077-BD45-8D5FEFDBEB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6402" y="452784"/>
            <a:ext cx="8011643" cy="3677163"/>
          </a:xfrm>
        </p:spPr>
      </p:pic>
      <p:pic>
        <p:nvPicPr>
          <p:cNvPr id="4" name="Picture 3" descr="A close-up of a message&#10;&#10;Description automatically generated">
            <a:extLst>
              <a:ext uri="{FF2B5EF4-FFF2-40B4-BE49-F238E27FC236}">
                <a16:creationId xmlns:a16="http://schemas.microsoft.com/office/drawing/2014/main" id="{7549EB67-9244-51D8-EA45-8FEA734A53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4440" y="4647167"/>
            <a:ext cx="9369601" cy="2210834"/>
          </a:xfrm>
          <a:prstGeom prst="rect">
            <a:avLst/>
          </a:prstGeom>
        </p:spPr>
      </p:pic>
    </p:spTree>
    <p:extLst>
      <p:ext uri="{BB962C8B-B14F-4D97-AF65-F5344CB8AC3E}">
        <p14:creationId xmlns:p14="http://schemas.microsoft.com/office/powerpoint/2010/main" val="893688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C:\Users\dell\Desktop\Hard Disk Backup\E\Images and videos\Medical\20220405_22133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2706228"/>
            <a:ext cx="3733800" cy="270622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ell\Desktop\Hard Disk Backup\E\Images and videos\Medical\20220405_22134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2706228"/>
            <a:ext cx="4357776"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956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55831-566E-D173-038E-9A46FA07F8C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781B0A1-D959-AB0D-820B-3EB942E6A595}"/>
              </a:ext>
            </a:extLst>
          </p:cNvPr>
          <p:cNvSpPr>
            <a:spLocks noGrp="1"/>
          </p:cNvSpPr>
          <p:nvPr>
            <p:ph idx="1"/>
          </p:nvPr>
        </p:nvSpPr>
        <p:spPr>
          <a:xfrm>
            <a:off x="621792" y="365125"/>
            <a:ext cx="10732008" cy="5811838"/>
          </a:xfrm>
        </p:spPr>
        <p:txBody>
          <a:bodyPr>
            <a:normAutofit/>
          </a:bodyPr>
          <a:lstStyle/>
          <a:p>
            <a:pPr marL="0" indent="0" algn="l">
              <a:buNone/>
            </a:pPr>
            <a:r>
              <a:rPr lang="en-US" b="1" dirty="0"/>
              <a:t>  History of endarterectomy</a:t>
            </a:r>
          </a:p>
          <a:p>
            <a:pPr algn="l"/>
            <a:r>
              <a:rPr lang="en-US" sz="2400" i="0" u="none" strike="noStrike" baseline="0" dirty="0">
                <a:latin typeface="Palatino-Medium"/>
              </a:rPr>
              <a:t>May performed the first experimental closed, retrograde endarterectomies on dog and  cadaver coronary arteries using a special catheter to extract atheroma.</a:t>
            </a:r>
          </a:p>
          <a:p>
            <a:pPr algn="l"/>
            <a:r>
              <a:rPr lang="en-US" sz="2400" i="0" u="none" strike="noStrike" baseline="0" dirty="0">
                <a:latin typeface="Palatino-Medium"/>
              </a:rPr>
              <a:t> In addition, Charles Bailey soon performed the first closed coronary endarterectomy on a human subject on October 29, 1956, at Hahnemann Hospital in Philadelphia, using a retrograde, distal, blind technique without heart-lung bypass.</a:t>
            </a:r>
            <a:endParaRPr lang="en-US" sz="2400" dirty="0"/>
          </a:p>
          <a:p>
            <a:pPr algn="l"/>
            <a:r>
              <a:rPr lang="en-US" sz="1800" b="1" i="1" u="none" strike="noStrike" baseline="0" dirty="0">
                <a:latin typeface="Palatino-MediumItalic"/>
              </a:rPr>
              <a:t>(Ann </a:t>
            </a:r>
            <a:r>
              <a:rPr lang="en-US" sz="1800" b="1" i="1" u="none" strike="noStrike" baseline="0" dirty="0" err="1">
                <a:latin typeface="Palatino-MediumItalic"/>
              </a:rPr>
              <a:t>Thorac</a:t>
            </a:r>
            <a:r>
              <a:rPr lang="en-US" sz="1800" b="1" i="1" u="none" strike="noStrike" baseline="0" dirty="0">
                <a:latin typeface="Palatino-MediumItalic"/>
              </a:rPr>
              <a:t> Surg 1997;63:869 –78) © 1997 by The Society of Thoracic Surgeons</a:t>
            </a:r>
            <a:endParaRPr lang="en-US" dirty="0"/>
          </a:p>
          <a:p>
            <a:pPr marL="0" indent="0">
              <a:buNone/>
            </a:pPr>
            <a:endParaRPr lang="en-US" dirty="0"/>
          </a:p>
        </p:txBody>
      </p:sp>
      <p:pic>
        <p:nvPicPr>
          <p:cNvPr id="5" name="Picture 4">
            <a:extLst>
              <a:ext uri="{FF2B5EF4-FFF2-40B4-BE49-F238E27FC236}">
                <a16:creationId xmlns:a16="http://schemas.microsoft.com/office/drawing/2014/main" id="{F2ECAAA0-CF28-2717-E656-6E73A1045D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249297"/>
            <a:ext cx="10637520" cy="2802108"/>
          </a:xfrm>
          <a:prstGeom prst="rect">
            <a:avLst/>
          </a:prstGeom>
        </p:spPr>
      </p:pic>
    </p:spTree>
    <p:extLst>
      <p:ext uri="{BB962C8B-B14F-4D97-AF65-F5344CB8AC3E}">
        <p14:creationId xmlns:p14="http://schemas.microsoft.com/office/powerpoint/2010/main" val="2706630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4C51E-2EAA-D9A5-A307-A35770077FD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13EEE35-A027-C355-8C6A-9E645B4C7BE1}"/>
              </a:ext>
            </a:extLst>
          </p:cNvPr>
          <p:cNvSpPr>
            <a:spLocks noGrp="1"/>
          </p:cNvSpPr>
          <p:nvPr>
            <p:ph idx="1"/>
          </p:nvPr>
        </p:nvSpPr>
        <p:spPr/>
        <p:txBody>
          <a:bodyPr/>
          <a:lstStyle/>
          <a:p>
            <a:pPr algn="l"/>
            <a:r>
              <a:rPr lang="en-US" sz="1800" b="0" i="0" u="none" strike="noStrike" baseline="0" dirty="0">
                <a:solidFill>
                  <a:srgbClr val="000000"/>
                </a:solidFill>
                <a:latin typeface="AdvPSA88A"/>
              </a:rPr>
              <a:t>However, initially many cardiac surgeons were reluctant to perform this procedure, because the patients</a:t>
            </a:r>
          </a:p>
          <a:p>
            <a:pPr marL="0" indent="0" algn="l">
              <a:buNone/>
            </a:pPr>
            <a:r>
              <a:rPr lang="en-US" sz="1800" b="0" i="0" u="none" strike="noStrike" baseline="0" dirty="0">
                <a:solidFill>
                  <a:srgbClr val="000000"/>
                </a:solidFill>
                <a:latin typeface="AdvPSA88A"/>
              </a:rPr>
              <a:t>   who underwent CE were at higher risk of surgical morbidity, such as perioperative myocardial infarction</a:t>
            </a:r>
          </a:p>
          <a:p>
            <a:pPr marL="0" indent="0" algn="l">
              <a:buNone/>
            </a:pPr>
            <a:r>
              <a:rPr lang="en-US" sz="1800" b="0" i="0" u="none" strike="noStrike" baseline="0" dirty="0">
                <a:solidFill>
                  <a:srgbClr val="000000"/>
                </a:solidFill>
                <a:latin typeface="AdvPSA88A"/>
              </a:rPr>
              <a:t>   (POMI), and mortality. </a:t>
            </a:r>
          </a:p>
          <a:p>
            <a:pPr algn="l"/>
            <a:endParaRPr lang="en-US" sz="1800" b="0" i="0" u="none" strike="noStrike" baseline="0" dirty="0">
              <a:solidFill>
                <a:srgbClr val="000000"/>
              </a:solidFill>
              <a:latin typeface="AdvPSA88A"/>
            </a:endParaRPr>
          </a:p>
          <a:p>
            <a:pPr algn="l"/>
            <a:r>
              <a:rPr lang="en-US" sz="1800" b="0" i="0" u="none" strike="noStrike" baseline="0" dirty="0">
                <a:solidFill>
                  <a:srgbClr val="000000"/>
                </a:solidFill>
                <a:latin typeface="AdvPSA88A"/>
              </a:rPr>
              <a:t>Moreover, coronary artery bypass grafting (CABG) was introduced in the late 1960s</a:t>
            </a:r>
            <a:r>
              <a:rPr lang="en-US" sz="1800" b="0" i="0" u="none" strike="noStrike" baseline="0" dirty="0">
                <a:solidFill>
                  <a:srgbClr val="2197D2"/>
                </a:solidFill>
                <a:latin typeface="AdvPSA88A"/>
              </a:rPr>
              <a:t> </a:t>
            </a:r>
            <a:r>
              <a:rPr lang="en-US" sz="1800" b="0" i="0" u="none" strike="noStrike" baseline="0" dirty="0">
                <a:solidFill>
                  <a:srgbClr val="000000"/>
                </a:solidFill>
                <a:latin typeface="AdvPSA88A"/>
              </a:rPr>
              <a:t>and rapidly became the </a:t>
            </a:r>
          </a:p>
          <a:p>
            <a:pPr marL="0" indent="0" algn="l">
              <a:buNone/>
            </a:pPr>
            <a:r>
              <a:rPr lang="en-US" sz="1800" dirty="0">
                <a:solidFill>
                  <a:srgbClr val="000000"/>
                </a:solidFill>
                <a:latin typeface="AdvPSA88A"/>
              </a:rPr>
              <a:t>    </a:t>
            </a:r>
            <a:r>
              <a:rPr lang="en-US" sz="1800" b="0" i="0" u="none" strike="noStrike" baseline="0" dirty="0">
                <a:solidFill>
                  <a:srgbClr val="000000"/>
                </a:solidFill>
                <a:latin typeface="AdvPSA88A"/>
              </a:rPr>
              <a:t>gold standard for surgical coronary revascularization. </a:t>
            </a:r>
          </a:p>
          <a:p>
            <a:pPr marL="0" indent="0" algn="l">
              <a:buNone/>
            </a:pPr>
            <a:endParaRPr lang="en-US" sz="1800" dirty="0">
              <a:solidFill>
                <a:srgbClr val="000000"/>
              </a:solidFill>
              <a:latin typeface="AdvPSA88A"/>
            </a:endParaRPr>
          </a:p>
          <a:p>
            <a:r>
              <a:rPr lang="en-US" sz="1800" b="0" i="0" u="none" strike="noStrike" baseline="0" dirty="0">
                <a:solidFill>
                  <a:srgbClr val="000000"/>
                </a:solidFill>
                <a:latin typeface="AdvPSA88A"/>
              </a:rPr>
              <a:t>Therefore, CE is a historical and unfamiliar procedure for most modern cardiac surgeons.</a:t>
            </a:r>
            <a:endParaRPr lang="en-US" dirty="0"/>
          </a:p>
        </p:txBody>
      </p:sp>
    </p:spTree>
    <p:extLst>
      <p:ext uri="{BB962C8B-B14F-4D97-AF65-F5344CB8AC3E}">
        <p14:creationId xmlns:p14="http://schemas.microsoft.com/office/powerpoint/2010/main" val="2713176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8849C-E080-CA3B-93BA-A14EADC5B16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019F510-C9BB-01A3-6AD2-C8066223F893}"/>
              </a:ext>
            </a:extLst>
          </p:cNvPr>
          <p:cNvSpPr>
            <a:spLocks noGrp="1"/>
          </p:cNvSpPr>
          <p:nvPr>
            <p:ph idx="1"/>
          </p:nvPr>
        </p:nvSpPr>
        <p:spPr/>
        <p:txBody>
          <a:bodyPr/>
          <a:lstStyle/>
          <a:p>
            <a:r>
              <a:rPr lang="en-US" dirty="0"/>
              <a:t>What do we need- instruments ?</a:t>
            </a:r>
          </a:p>
        </p:txBody>
      </p:sp>
    </p:spTree>
    <p:extLst>
      <p:ext uri="{BB962C8B-B14F-4D97-AF65-F5344CB8AC3E}">
        <p14:creationId xmlns:p14="http://schemas.microsoft.com/office/powerpoint/2010/main" val="2069027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99978" y="-5813"/>
            <a:ext cx="3411538" cy="6863813"/>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0276" y="-4348"/>
            <a:ext cx="3243532" cy="6862348"/>
          </a:xfrm>
          <a:prstGeom prst="rect">
            <a:avLst/>
          </a:prstGeom>
        </p:spPr>
      </p:pic>
    </p:spTree>
    <p:extLst>
      <p:ext uri="{BB962C8B-B14F-4D97-AF65-F5344CB8AC3E}">
        <p14:creationId xmlns:p14="http://schemas.microsoft.com/office/powerpoint/2010/main" val="4082554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62DA2-37A6-B574-FF71-3724BCA6307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B8274C1-4A2F-D225-CC6A-CF457140A543}"/>
              </a:ext>
            </a:extLst>
          </p:cNvPr>
          <p:cNvSpPr>
            <a:spLocks noGrp="1"/>
          </p:cNvSpPr>
          <p:nvPr>
            <p:ph idx="1"/>
          </p:nvPr>
        </p:nvSpPr>
        <p:spPr/>
        <p:txBody>
          <a:bodyPr>
            <a:normAutofit lnSpcReduction="10000"/>
          </a:bodyPr>
          <a:lstStyle/>
          <a:p>
            <a:pPr marL="0" indent="0">
              <a:buNone/>
            </a:pPr>
            <a:r>
              <a:rPr lang="en-US" dirty="0"/>
              <a:t>  Outline</a:t>
            </a:r>
          </a:p>
          <a:p>
            <a:endParaRPr lang="en-US" dirty="0"/>
          </a:p>
          <a:p>
            <a:endParaRPr lang="en-US" dirty="0"/>
          </a:p>
          <a:p>
            <a:r>
              <a:rPr lang="en-US" dirty="0"/>
              <a:t>Introduction</a:t>
            </a:r>
          </a:p>
          <a:p>
            <a:r>
              <a:rPr lang="en-US" dirty="0"/>
              <a:t>What is endarterectomy</a:t>
            </a:r>
          </a:p>
          <a:p>
            <a:r>
              <a:rPr lang="en-US" dirty="0"/>
              <a:t>Guidelines</a:t>
            </a:r>
          </a:p>
          <a:p>
            <a:r>
              <a:rPr lang="en-US" dirty="0"/>
              <a:t>Techniques of endarterectomy</a:t>
            </a:r>
          </a:p>
          <a:p>
            <a:r>
              <a:rPr lang="en-US" dirty="0"/>
              <a:t>Advantages and disadvantages</a:t>
            </a:r>
          </a:p>
          <a:p>
            <a:r>
              <a:rPr lang="en-US" dirty="0"/>
              <a:t>evidence</a:t>
            </a:r>
          </a:p>
        </p:txBody>
      </p:sp>
    </p:spTree>
    <p:extLst>
      <p:ext uri="{BB962C8B-B14F-4D97-AF65-F5344CB8AC3E}">
        <p14:creationId xmlns:p14="http://schemas.microsoft.com/office/powerpoint/2010/main" val="183959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96E6-E212-FA5D-1C56-9F0B3F5B099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B69307E-E27E-F74A-4DC2-FE10B7723B8C}"/>
              </a:ext>
            </a:extLst>
          </p:cNvPr>
          <p:cNvSpPr>
            <a:spLocks noGrp="1"/>
          </p:cNvSpPr>
          <p:nvPr>
            <p:ph idx="1"/>
          </p:nvPr>
        </p:nvSpPr>
        <p:spPr/>
        <p:txBody>
          <a:bodyPr/>
          <a:lstStyle/>
          <a:p>
            <a:r>
              <a:rPr lang="en-US" dirty="0"/>
              <a:t>Techniques -  closed ( traction) vs open (direct vision)</a:t>
            </a:r>
          </a:p>
        </p:txBody>
      </p:sp>
    </p:spTree>
    <p:extLst>
      <p:ext uri="{BB962C8B-B14F-4D97-AF65-F5344CB8AC3E}">
        <p14:creationId xmlns:p14="http://schemas.microsoft.com/office/powerpoint/2010/main" val="2231006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7006" y="91440"/>
            <a:ext cx="6526123" cy="676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2306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621A1-D12E-30FB-66EB-EF63CD97365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7E31874-8110-2741-199E-B2153D6EBA61}"/>
              </a:ext>
            </a:extLst>
          </p:cNvPr>
          <p:cNvSpPr>
            <a:spLocks noGrp="1"/>
          </p:cNvSpPr>
          <p:nvPr>
            <p:ph idx="1"/>
          </p:nvPr>
        </p:nvSpPr>
        <p:spPr/>
        <p:txBody>
          <a:bodyPr/>
          <a:lstStyle/>
          <a:p>
            <a:r>
              <a:rPr lang="en-US" dirty="0"/>
              <a:t>Lots of papers support open technique</a:t>
            </a:r>
          </a:p>
        </p:txBody>
      </p:sp>
    </p:spTree>
    <p:extLst>
      <p:ext uri="{BB962C8B-B14F-4D97-AF65-F5344CB8AC3E}">
        <p14:creationId xmlns:p14="http://schemas.microsoft.com/office/powerpoint/2010/main" val="2710004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1A001-A01A-CF60-006E-F6A48217EC3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2E89A2D-160B-07F2-DADF-E545D9DF2852}"/>
              </a:ext>
            </a:extLst>
          </p:cNvPr>
          <p:cNvSpPr>
            <a:spLocks noGrp="1"/>
          </p:cNvSpPr>
          <p:nvPr>
            <p:ph idx="1"/>
          </p:nvPr>
        </p:nvSpPr>
        <p:spPr/>
        <p:txBody>
          <a:bodyPr/>
          <a:lstStyle/>
          <a:p>
            <a:r>
              <a:rPr lang="en-US" dirty="0"/>
              <a:t>On pump or Off pump?</a:t>
            </a:r>
          </a:p>
          <a:p>
            <a:endParaRPr lang="en-US" dirty="0"/>
          </a:p>
          <a:p>
            <a:r>
              <a:rPr lang="en-US" dirty="0"/>
              <a:t>STS data base 88.5%  on pump</a:t>
            </a:r>
          </a:p>
        </p:txBody>
      </p:sp>
    </p:spTree>
    <p:extLst>
      <p:ext uri="{BB962C8B-B14F-4D97-AF65-F5344CB8AC3E}">
        <p14:creationId xmlns:p14="http://schemas.microsoft.com/office/powerpoint/2010/main" val="1650150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60080-BB7F-09A1-B2D2-CDC9372251A2}"/>
              </a:ext>
            </a:extLst>
          </p:cNvPr>
          <p:cNvSpPr>
            <a:spLocks noGrp="1"/>
          </p:cNvSpPr>
          <p:nvPr>
            <p:ph type="title"/>
          </p:nvPr>
        </p:nvSpPr>
        <p:spPr/>
        <p:txBody>
          <a:bodyPr/>
          <a:lstStyle/>
          <a:p>
            <a:endParaRPr lang="en-US" dirty="0"/>
          </a:p>
        </p:txBody>
      </p:sp>
      <p:pic>
        <p:nvPicPr>
          <p:cNvPr id="5" name="Content Placeholder 4" descr="A medical information on a computer&#10;&#10;Description automatically generated with medium confidence">
            <a:extLst>
              <a:ext uri="{FF2B5EF4-FFF2-40B4-BE49-F238E27FC236}">
                <a16:creationId xmlns:a16="http://schemas.microsoft.com/office/drawing/2014/main" id="{D3905B13-1673-48EA-6F6C-267EC5A4CA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023" y="1587062"/>
            <a:ext cx="11771953" cy="4381835"/>
          </a:xfrm>
        </p:spPr>
      </p:pic>
    </p:spTree>
    <p:extLst>
      <p:ext uri="{BB962C8B-B14F-4D97-AF65-F5344CB8AC3E}">
        <p14:creationId xmlns:p14="http://schemas.microsoft.com/office/powerpoint/2010/main" val="1831839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E09F4-6E17-AE15-1A5F-446FD619A377}"/>
              </a:ext>
            </a:extLst>
          </p:cNvPr>
          <p:cNvSpPr>
            <a:spLocks noGrp="1"/>
          </p:cNvSpPr>
          <p:nvPr>
            <p:ph type="title"/>
          </p:nvPr>
        </p:nvSpPr>
        <p:spPr/>
        <p:txBody>
          <a:bodyPr/>
          <a:lstStyle/>
          <a:p>
            <a:endParaRPr lang="en-US"/>
          </a:p>
        </p:txBody>
      </p:sp>
      <p:pic>
        <p:nvPicPr>
          <p:cNvPr id="9" name="Content Placeholder 8" descr="A graph of different sizes and colors&#10;&#10;Description automatically generated with medium confidence">
            <a:extLst>
              <a:ext uri="{FF2B5EF4-FFF2-40B4-BE49-F238E27FC236}">
                <a16:creationId xmlns:a16="http://schemas.microsoft.com/office/drawing/2014/main" id="{3C1420F9-D7CB-7CC7-16A9-58BED6FC8E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6938" y="1825625"/>
            <a:ext cx="8338124" cy="4351338"/>
          </a:xfrm>
        </p:spPr>
      </p:pic>
    </p:spTree>
    <p:extLst>
      <p:ext uri="{BB962C8B-B14F-4D97-AF65-F5344CB8AC3E}">
        <p14:creationId xmlns:p14="http://schemas.microsoft.com/office/powerpoint/2010/main" val="855392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AC728-A57A-73C7-3A53-086A73403C31}"/>
              </a:ext>
            </a:extLst>
          </p:cNvPr>
          <p:cNvSpPr>
            <a:spLocks noGrp="1"/>
          </p:cNvSpPr>
          <p:nvPr>
            <p:ph type="title"/>
          </p:nvPr>
        </p:nvSpPr>
        <p:spPr/>
        <p:txBody>
          <a:bodyPr/>
          <a:lstStyle/>
          <a:p>
            <a:endParaRPr lang="en-US"/>
          </a:p>
        </p:txBody>
      </p:sp>
      <p:pic>
        <p:nvPicPr>
          <p:cNvPr id="5" name="Content Placeholder 4" descr="A comparison of a patient's growth graph&#10;&#10;Description automatically generated with medium confidence">
            <a:extLst>
              <a:ext uri="{FF2B5EF4-FFF2-40B4-BE49-F238E27FC236}">
                <a16:creationId xmlns:a16="http://schemas.microsoft.com/office/drawing/2014/main" id="{72D6938E-0719-6767-0049-E2A01FDC6B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5813" y="255933"/>
            <a:ext cx="8477758" cy="6236942"/>
          </a:xfrm>
        </p:spPr>
      </p:pic>
    </p:spTree>
    <p:extLst>
      <p:ext uri="{BB962C8B-B14F-4D97-AF65-F5344CB8AC3E}">
        <p14:creationId xmlns:p14="http://schemas.microsoft.com/office/powerpoint/2010/main" val="2773974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861DD-4E88-A2F3-80BB-8059850E74D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A147B47-5B24-DFB1-4FB0-D195363A696C}"/>
              </a:ext>
            </a:extLst>
          </p:cNvPr>
          <p:cNvSpPr>
            <a:spLocks noGrp="1"/>
          </p:cNvSpPr>
          <p:nvPr>
            <p:ph idx="1"/>
          </p:nvPr>
        </p:nvSpPr>
        <p:spPr/>
        <p:txBody>
          <a:bodyPr/>
          <a:lstStyle/>
          <a:p>
            <a:pPr algn="l"/>
            <a:r>
              <a:rPr lang="en-US" sz="1800" b="0" i="0" u="none" strike="noStrike" baseline="0" dirty="0">
                <a:latin typeface="AdvOTe81213fa"/>
              </a:rPr>
              <a:t> CE-CABG remains rare in current practice, performed in only 2.89% (32 164/1 111 792) of all isolated CABG cases from July 2011 to September 2019 in  the STS ACSD. </a:t>
            </a:r>
          </a:p>
          <a:p>
            <a:pPr algn="l"/>
            <a:endParaRPr lang="en-US" sz="1800" dirty="0">
              <a:latin typeface="AdvOTe81213fa"/>
            </a:endParaRPr>
          </a:p>
          <a:p>
            <a:pPr algn="l"/>
            <a:r>
              <a:rPr lang="en-US" sz="1800" b="0" i="0" u="none" strike="noStrike" baseline="0" dirty="0">
                <a:latin typeface="AdvOTe81213fa"/>
              </a:rPr>
              <a:t>Compared with CABG alone, CE-CABG was associated with increased rates of operative mortality (3.2% vs 1.7%; </a:t>
            </a:r>
            <a:r>
              <a:rPr lang="en-US" sz="1800" b="0" i="0" u="none" strike="noStrike" baseline="0" dirty="0">
                <a:latin typeface="AdvOT1a97e067.I"/>
              </a:rPr>
              <a:t>P </a:t>
            </a:r>
            <a:r>
              <a:rPr lang="en-US" sz="1800" b="0" i="0" u="none" strike="noStrike" baseline="0" dirty="0">
                <a:latin typeface="AdvP4C4E51"/>
              </a:rPr>
              <a:t>&lt; </a:t>
            </a:r>
            <a:r>
              <a:rPr lang="en-US" sz="1800" b="0" i="0" u="none" strike="noStrike" baseline="0" dirty="0">
                <a:latin typeface="AdvOTe81213fa"/>
              </a:rPr>
              <a:t>.0001; OR, 1.81; 95% CI, 1.63-2.01) and postoperative MI (6.8% vs 3.9%; </a:t>
            </a:r>
            <a:r>
              <a:rPr lang="en-US" sz="1800" b="0" i="0" u="none" strike="noStrike" baseline="0" dirty="0">
                <a:latin typeface="AdvOT1a97e067.I"/>
              </a:rPr>
              <a:t>P </a:t>
            </a:r>
            <a:r>
              <a:rPr lang="en-US" sz="1800" b="0" i="0" u="none" strike="noStrike" baseline="0" dirty="0">
                <a:latin typeface="AdvP4C4E51"/>
              </a:rPr>
              <a:t>&lt; </a:t>
            </a:r>
            <a:r>
              <a:rPr lang="en-US" sz="1800" b="0" i="0" u="none" strike="noStrike" baseline="0" dirty="0">
                <a:latin typeface="AdvOTe81213fa"/>
              </a:rPr>
              <a:t>.0001; OR, 1.80; 95% CI, 1.68-1.93).</a:t>
            </a:r>
          </a:p>
          <a:p>
            <a:pPr algn="l"/>
            <a:r>
              <a:rPr lang="en-US" sz="1800" b="0" i="0" u="none" strike="noStrike" baseline="0" dirty="0">
                <a:latin typeface="AdvOTe81213fa"/>
              </a:rPr>
              <a:t> long-term survival was similar after the </a:t>
            </a:r>
            <a:r>
              <a:rPr lang="en-US" sz="1800" b="0" i="0" u="none" strike="noStrike" baseline="0" dirty="0">
                <a:latin typeface="AdvOTe81213fa+fb"/>
              </a:rPr>
              <a:t>fi</a:t>
            </a:r>
            <a:r>
              <a:rPr lang="en-US" sz="1800" b="0" i="0" u="none" strike="noStrike" baseline="0" dirty="0">
                <a:latin typeface="AdvOTe81213fa"/>
              </a:rPr>
              <a:t>rst year, and readmission for MI was comparable after the third year. The 5-year survival of CE-CABG in our analysis by Kaplan-Meier estimate was 77%,</a:t>
            </a:r>
          </a:p>
          <a:p>
            <a:pPr algn="l"/>
            <a:endParaRPr lang="en-US" sz="1800" dirty="0">
              <a:latin typeface="AdvOTe81213fa"/>
            </a:endParaRPr>
          </a:p>
          <a:p>
            <a:pPr algn="l"/>
            <a:endParaRPr lang="en-US" dirty="0"/>
          </a:p>
        </p:txBody>
      </p:sp>
    </p:spTree>
    <p:extLst>
      <p:ext uri="{BB962C8B-B14F-4D97-AF65-F5344CB8AC3E}">
        <p14:creationId xmlns:p14="http://schemas.microsoft.com/office/powerpoint/2010/main" val="841742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6F7B4-E01A-20B9-707B-5E650A1B360E}"/>
              </a:ext>
            </a:extLst>
          </p:cNvPr>
          <p:cNvSpPr>
            <a:spLocks noGrp="1"/>
          </p:cNvSpPr>
          <p:nvPr>
            <p:ph type="title"/>
          </p:nvPr>
        </p:nvSpPr>
        <p:spPr/>
        <p:txBody>
          <a:bodyPr/>
          <a:lstStyle/>
          <a:p>
            <a:endParaRPr lang="en-US"/>
          </a:p>
        </p:txBody>
      </p:sp>
      <p:graphicFrame>
        <p:nvGraphicFramePr>
          <p:cNvPr id="6" name="Content Placeholder 5">
            <a:extLst>
              <a:ext uri="{FF2B5EF4-FFF2-40B4-BE49-F238E27FC236}">
                <a16:creationId xmlns:a16="http://schemas.microsoft.com/office/drawing/2014/main" id="{24656D13-F0C2-5FDF-731D-3DF11146EB6C}"/>
              </a:ext>
            </a:extLst>
          </p:cNvPr>
          <p:cNvGraphicFramePr>
            <a:graphicFrameLocks noGrp="1"/>
          </p:cNvGraphicFramePr>
          <p:nvPr>
            <p:ph idx="1"/>
          </p:nvPr>
        </p:nvGraphicFramePr>
        <p:xfrm>
          <a:off x="838200" y="1825625"/>
          <a:ext cx="10515600" cy="239268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433259750"/>
                    </a:ext>
                  </a:extLst>
                </a:gridCol>
                <a:gridCol w="2103120">
                  <a:extLst>
                    <a:ext uri="{9D8B030D-6E8A-4147-A177-3AD203B41FA5}">
                      <a16:colId xmlns:a16="http://schemas.microsoft.com/office/drawing/2014/main" val="1218829514"/>
                    </a:ext>
                  </a:extLst>
                </a:gridCol>
                <a:gridCol w="2103120">
                  <a:extLst>
                    <a:ext uri="{9D8B030D-6E8A-4147-A177-3AD203B41FA5}">
                      <a16:colId xmlns:a16="http://schemas.microsoft.com/office/drawing/2014/main" val="555978875"/>
                    </a:ext>
                  </a:extLst>
                </a:gridCol>
                <a:gridCol w="2103120">
                  <a:extLst>
                    <a:ext uri="{9D8B030D-6E8A-4147-A177-3AD203B41FA5}">
                      <a16:colId xmlns:a16="http://schemas.microsoft.com/office/drawing/2014/main" val="579233328"/>
                    </a:ext>
                  </a:extLst>
                </a:gridCol>
                <a:gridCol w="2103120">
                  <a:extLst>
                    <a:ext uri="{9D8B030D-6E8A-4147-A177-3AD203B41FA5}">
                      <a16:colId xmlns:a16="http://schemas.microsoft.com/office/drawing/2014/main" val="1841398275"/>
                    </a:ext>
                  </a:extLst>
                </a:gridCol>
              </a:tblGrid>
              <a:tr h="370840">
                <a:tc>
                  <a:txBody>
                    <a:bodyPr/>
                    <a:lstStyle/>
                    <a:p>
                      <a:endParaRPr lang="en-US" dirty="0"/>
                    </a:p>
                  </a:txBody>
                  <a:tcPr/>
                </a:tc>
                <a:tc>
                  <a:txBody>
                    <a:bodyPr/>
                    <a:lstStyle/>
                    <a:p>
                      <a:r>
                        <a:rPr lang="en-US" dirty="0"/>
                        <a:t>2022</a:t>
                      </a:r>
                    </a:p>
                  </a:txBody>
                  <a:tcPr/>
                </a:tc>
                <a:tc>
                  <a:txBody>
                    <a:bodyPr/>
                    <a:lstStyle/>
                    <a:p>
                      <a:endParaRPr lang="en-US"/>
                    </a:p>
                  </a:txBody>
                  <a:tcPr/>
                </a:tc>
                <a:tc>
                  <a:txBody>
                    <a:bodyPr/>
                    <a:lstStyle/>
                    <a:p>
                      <a:r>
                        <a:rPr lang="en-US" dirty="0"/>
                        <a:t>2023</a:t>
                      </a:r>
                    </a:p>
                  </a:txBody>
                  <a:tcPr/>
                </a:tc>
                <a:tc>
                  <a:txBody>
                    <a:bodyPr/>
                    <a:lstStyle/>
                    <a:p>
                      <a:endParaRPr lang="en-US"/>
                    </a:p>
                  </a:txBody>
                  <a:tcPr/>
                </a:tc>
                <a:extLst>
                  <a:ext uri="{0D108BD9-81ED-4DB2-BD59-A6C34878D82A}">
                    <a16:rowId xmlns:a16="http://schemas.microsoft.com/office/drawing/2014/main" val="531784201"/>
                  </a:ext>
                </a:extLst>
              </a:tr>
              <a:tr h="370840">
                <a:tc>
                  <a:txBody>
                    <a:bodyPr/>
                    <a:lstStyle/>
                    <a:p>
                      <a:r>
                        <a:rPr lang="en-US" dirty="0"/>
                        <a:t>Total No of </a:t>
                      </a:r>
                      <a:r>
                        <a:rPr lang="en-US" b="1" dirty="0">
                          <a:solidFill>
                            <a:srgbClr val="C00000"/>
                          </a:solidFill>
                        </a:rPr>
                        <a:t>CABG</a:t>
                      </a:r>
                    </a:p>
                  </a:txBody>
                  <a:tcPr/>
                </a:tc>
                <a:tc>
                  <a:txBody>
                    <a:bodyPr/>
                    <a:lstStyle/>
                    <a:p>
                      <a:r>
                        <a:rPr lang="en-US" dirty="0"/>
                        <a:t>168</a:t>
                      </a:r>
                    </a:p>
                  </a:txBody>
                  <a:tcPr/>
                </a:tc>
                <a:tc>
                  <a:txBody>
                    <a:bodyPr/>
                    <a:lstStyle/>
                    <a:p>
                      <a:endParaRPr lang="en-US" dirty="0"/>
                    </a:p>
                  </a:txBody>
                  <a:tcPr/>
                </a:tc>
                <a:tc>
                  <a:txBody>
                    <a:bodyPr/>
                    <a:lstStyle/>
                    <a:p>
                      <a:r>
                        <a:rPr lang="en-US" dirty="0"/>
                        <a:t>137</a:t>
                      </a:r>
                    </a:p>
                  </a:txBody>
                  <a:tcPr/>
                </a:tc>
                <a:tc>
                  <a:txBody>
                    <a:bodyPr/>
                    <a:lstStyle/>
                    <a:p>
                      <a:endParaRPr lang="en-US"/>
                    </a:p>
                  </a:txBody>
                  <a:tcPr/>
                </a:tc>
                <a:extLst>
                  <a:ext uri="{0D108BD9-81ED-4DB2-BD59-A6C34878D82A}">
                    <a16:rowId xmlns:a16="http://schemas.microsoft.com/office/drawing/2014/main" val="351770535"/>
                  </a:ext>
                </a:extLst>
              </a:tr>
              <a:tr h="370840">
                <a:tc>
                  <a:txBody>
                    <a:bodyPr/>
                    <a:lstStyle/>
                    <a:p>
                      <a:r>
                        <a:rPr lang="en-US" dirty="0"/>
                        <a:t>No of pts Endarterectomy</a:t>
                      </a:r>
                    </a:p>
                  </a:txBody>
                  <a:tcPr/>
                </a:tc>
                <a:tc>
                  <a:txBody>
                    <a:bodyPr/>
                    <a:lstStyle/>
                    <a:p>
                      <a:r>
                        <a:rPr lang="en-US" dirty="0"/>
                        <a:t>41</a:t>
                      </a:r>
                    </a:p>
                  </a:txBody>
                  <a:tcPr/>
                </a:tc>
                <a:tc>
                  <a:txBody>
                    <a:bodyPr/>
                    <a:lstStyle/>
                    <a:p>
                      <a:r>
                        <a:rPr lang="en-US" dirty="0"/>
                        <a:t>24.40% (41/168)</a:t>
                      </a:r>
                    </a:p>
                  </a:txBody>
                  <a:tcPr/>
                </a:tc>
                <a:tc>
                  <a:txBody>
                    <a:bodyPr/>
                    <a:lstStyle/>
                    <a:p>
                      <a:r>
                        <a:rPr lang="en-US" dirty="0"/>
                        <a:t>26</a:t>
                      </a:r>
                    </a:p>
                  </a:txBody>
                  <a:tcPr/>
                </a:tc>
                <a:tc>
                  <a:txBody>
                    <a:bodyPr/>
                    <a:lstStyle/>
                    <a:p>
                      <a:r>
                        <a:rPr lang="en-US" dirty="0"/>
                        <a:t>18.97% (26/137)</a:t>
                      </a:r>
                    </a:p>
                  </a:txBody>
                  <a:tcPr/>
                </a:tc>
                <a:extLst>
                  <a:ext uri="{0D108BD9-81ED-4DB2-BD59-A6C34878D82A}">
                    <a16:rowId xmlns:a16="http://schemas.microsoft.com/office/drawing/2014/main" val="496407484"/>
                  </a:ext>
                </a:extLst>
              </a:tr>
              <a:tr h="370840">
                <a:tc>
                  <a:txBody>
                    <a:bodyPr/>
                    <a:lstStyle/>
                    <a:p>
                      <a:r>
                        <a:rPr lang="en-US" dirty="0"/>
                        <a:t>Total No endarterectomies</a:t>
                      </a:r>
                    </a:p>
                  </a:txBody>
                  <a:tcPr/>
                </a:tc>
                <a:tc>
                  <a:txBody>
                    <a:bodyPr/>
                    <a:lstStyle/>
                    <a:p>
                      <a:r>
                        <a:rPr lang="en-US" dirty="0"/>
                        <a:t>61</a:t>
                      </a:r>
                    </a:p>
                  </a:txBody>
                  <a:tcPr/>
                </a:tc>
                <a:tc>
                  <a:txBody>
                    <a:bodyPr/>
                    <a:lstStyle/>
                    <a:p>
                      <a:endParaRPr lang="en-US" dirty="0"/>
                    </a:p>
                  </a:txBody>
                  <a:tcPr/>
                </a:tc>
                <a:tc>
                  <a:txBody>
                    <a:bodyPr/>
                    <a:lstStyle/>
                    <a:p>
                      <a:r>
                        <a:rPr lang="en-US" dirty="0"/>
                        <a:t>31</a:t>
                      </a:r>
                    </a:p>
                  </a:txBody>
                  <a:tcPr/>
                </a:tc>
                <a:tc>
                  <a:txBody>
                    <a:bodyPr/>
                    <a:lstStyle/>
                    <a:p>
                      <a:endParaRPr lang="en-US"/>
                    </a:p>
                  </a:txBody>
                  <a:tcPr/>
                </a:tc>
                <a:extLst>
                  <a:ext uri="{0D108BD9-81ED-4DB2-BD59-A6C34878D82A}">
                    <a16:rowId xmlns:a16="http://schemas.microsoft.com/office/drawing/2014/main" val="290356589"/>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48186640"/>
                  </a:ext>
                </a:extLst>
              </a:tr>
            </a:tbl>
          </a:graphicData>
        </a:graphic>
      </p:graphicFrame>
    </p:spTree>
    <p:extLst>
      <p:ext uri="{BB962C8B-B14F-4D97-AF65-F5344CB8AC3E}">
        <p14:creationId xmlns:p14="http://schemas.microsoft.com/office/powerpoint/2010/main" val="3759889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311C1-4C48-FA9E-B029-A32DD03498BC}"/>
              </a:ext>
            </a:extLst>
          </p:cNvPr>
          <p:cNvSpPr>
            <a:spLocks noGrp="1"/>
          </p:cNvSpPr>
          <p:nvPr>
            <p:ph type="title"/>
          </p:nvPr>
        </p:nvSpPr>
        <p:spPr/>
        <p:txBody>
          <a:bodyPr/>
          <a:lstStyle/>
          <a:p>
            <a:endParaRPr lang="en-US"/>
          </a:p>
        </p:txBody>
      </p:sp>
      <p:graphicFrame>
        <p:nvGraphicFramePr>
          <p:cNvPr id="5" name="Content Placeholder 4">
            <a:extLst>
              <a:ext uri="{FF2B5EF4-FFF2-40B4-BE49-F238E27FC236}">
                <a16:creationId xmlns:a16="http://schemas.microsoft.com/office/drawing/2014/main" id="{C95CD142-D9DE-5E32-45BF-17E255334AC7}"/>
              </a:ext>
            </a:extLst>
          </p:cNvPr>
          <p:cNvGraphicFramePr>
            <a:graphicFrameLocks noGrp="1"/>
          </p:cNvGraphicFramePr>
          <p:nvPr>
            <p:ph idx="1"/>
          </p:nvPr>
        </p:nvGraphicFramePr>
        <p:xfrm>
          <a:off x="838200" y="1825625"/>
          <a:ext cx="10515597" cy="407924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1092744025"/>
                    </a:ext>
                  </a:extLst>
                </a:gridCol>
                <a:gridCol w="3505199">
                  <a:extLst>
                    <a:ext uri="{9D8B030D-6E8A-4147-A177-3AD203B41FA5}">
                      <a16:colId xmlns:a16="http://schemas.microsoft.com/office/drawing/2014/main" val="382226060"/>
                    </a:ext>
                  </a:extLst>
                </a:gridCol>
                <a:gridCol w="3505199">
                  <a:extLst>
                    <a:ext uri="{9D8B030D-6E8A-4147-A177-3AD203B41FA5}">
                      <a16:colId xmlns:a16="http://schemas.microsoft.com/office/drawing/2014/main" val="3146693652"/>
                    </a:ext>
                  </a:extLst>
                </a:gridCol>
              </a:tblGrid>
              <a:tr h="370840">
                <a:tc>
                  <a:txBody>
                    <a:bodyPr/>
                    <a:lstStyle/>
                    <a:p>
                      <a:r>
                        <a:rPr lang="en-US" dirty="0"/>
                        <a:t>YEAR</a:t>
                      </a:r>
                    </a:p>
                  </a:txBody>
                  <a:tcPr/>
                </a:tc>
                <a:tc>
                  <a:txBody>
                    <a:bodyPr/>
                    <a:lstStyle/>
                    <a:p>
                      <a:r>
                        <a:rPr lang="en-US" dirty="0"/>
                        <a:t>VESSEL</a:t>
                      </a:r>
                    </a:p>
                  </a:txBody>
                  <a:tcPr/>
                </a:tc>
                <a:tc>
                  <a:txBody>
                    <a:bodyPr/>
                    <a:lstStyle/>
                    <a:p>
                      <a:r>
                        <a:rPr lang="en-US" dirty="0"/>
                        <a:t>NO OF GRAFTS</a:t>
                      </a:r>
                    </a:p>
                  </a:txBody>
                  <a:tcPr/>
                </a:tc>
                <a:extLst>
                  <a:ext uri="{0D108BD9-81ED-4DB2-BD59-A6C34878D82A}">
                    <a16:rowId xmlns:a16="http://schemas.microsoft.com/office/drawing/2014/main" val="3627891272"/>
                  </a:ext>
                </a:extLst>
              </a:tr>
              <a:tr h="370840">
                <a:tc>
                  <a:txBody>
                    <a:bodyPr/>
                    <a:lstStyle/>
                    <a:p>
                      <a:r>
                        <a:rPr lang="en-US" dirty="0"/>
                        <a:t>2022</a:t>
                      </a:r>
                    </a:p>
                  </a:txBody>
                  <a:tcPr/>
                </a:tc>
                <a:tc>
                  <a:txBody>
                    <a:bodyPr/>
                    <a:lstStyle/>
                    <a:p>
                      <a:pPr algn="ctr"/>
                      <a:r>
                        <a:rPr lang="en-US" b="1" dirty="0">
                          <a:latin typeface="Times New Roman" panose="02020603050405020304" pitchFamily="18" charset="0"/>
                          <a:cs typeface="Times New Roman" panose="02020603050405020304" pitchFamily="18" charset="0"/>
                        </a:rPr>
                        <a:t>LAD</a:t>
                      </a:r>
                    </a:p>
                  </a:txBody>
                  <a:tcPr/>
                </a:tc>
                <a:tc>
                  <a:txBody>
                    <a:bodyPr/>
                    <a:lstStyle/>
                    <a:p>
                      <a:pPr algn="ctr"/>
                      <a:r>
                        <a:rPr lang="en-US" dirty="0">
                          <a:latin typeface="Times New Roman" panose="02020603050405020304" pitchFamily="18" charset="0"/>
                          <a:cs typeface="Times New Roman" panose="02020603050405020304" pitchFamily="18" charset="0"/>
                        </a:rPr>
                        <a:t>18</a:t>
                      </a:r>
                    </a:p>
                  </a:txBody>
                  <a:tcPr/>
                </a:tc>
                <a:extLst>
                  <a:ext uri="{0D108BD9-81ED-4DB2-BD59-A6C34878D82A}">
                    <a16:rowId xmlns:a16="http://schemas.microsoft.com/office/drawing/2014/main" val="1633481412"/>
                  </a:ext>
                </a:extLst>
              </a:tr>
              <a:tr h="370840">
                <a:tc>
                  <a:txBody>
                    <a:bodyPr/>
                    <a:lstStyle/>
                    <a:p>
                      <a:endParaRPr lang="en-US"/>
                    </a:p>
                  </a:txBody>
                  <a:tcPr/>
                </a:tc>
                <a:tc>
                  <a:txBody>
                    <a:bodyPr/>
                    <a:lstStyle/>
                    <a:p>
                      <a:pPr algn="ctr"/>
                      <a:r>
                        <a:rPr lang="en-US" b="1" dirty="0">
                          <a:latin typeface="Times New Roman" panose="02020603050405020304" pitchFamily="18" charset="0"/>
                          <a:cs typeface="Times New Roman" panose="02020603050405020304" pitchFamily="18" charset="0"/>
                        </a:rPr>
                        <a:t>PDA</a:t>
                      </a:r>
                    </a:p>
                  </a:txBody>
                  <a:tcPr/>
                </a:tc>
                <a:tc>
                  <a:txBody>
                    <a:bodyPr/>
                    <a:lstStyle/>
                    <a:p>
                      <a:pPr algn="ctr"/>
                      <a:r>
                        <a:rPr lang="en-US" dirty="0">
                          <a:latin typeface="Times New Roman" panose="02020603050405020304" pitchFamily="18" charset="0"/>
                          <a:cs typeface="Times New Roman" panose="02020603050405020304" pitchFamily="18" charset="0"/>
                        </a:rPr>
                        <a:t>17</a:t>
                      </a:r>
                    </a:p>
                  </a:txBody>
                  <a:tcPr/>
                </a:tc>
                <a:extLst>
                  <a:ext uri="{0D108BD9-81ED-4DB2-BD59-A6C34878D82A}">
                    <a16:rowId xmlns:a16="http://schemas.microsoft.com/office/drawing/2014/main" val="3876173510"/>
                  </a:ext>
                </a:extLst>
              </a:tr>
              <a:tr h="370840">
                <a:tc>
                  <a:txBody>
                    <a:bodyPr/>
                    <a:lstStyle/>
                    <a:p>
                      <a:endParaRPr lang="en-US"/>
                    </a:p>
                  </a:txBody>
                  <a:tcPr/>
                </a:tc>
                <a:tc>
                  <a:txBody>
                    <a:bodyPr/>
                    <a:lstStyle/>
                    <a:p>
                      <a:pPr algn="ctr"/>
                      <a:r>
                        <a:rPr lang="en-US" b="1" dirty="0">
                          <a:latin typeface="Times New Roman" panose="02020603050405020304" pitchFamily="18" charset="0"/>
                          <a:cs typeface="Times New Roman" panose="02020603050405020304" pitchFamily="18" charset="0"/>
                        </a:rPr>
                        <a:t>OM1</a:t>
                      </a:r>
                    </a:p>
                  </a:txBody>
                  <a:tcPr/>
                </a:tc>
                <a:tc>
                  <a:txBody>
                    <a:bodyPr/>
                    <a:lstStyle/>
                    <a:p>
                      <a:pPr algn="ctr"/>
                      <a:r>
                        <a:rPr lang="en-US" dirty="0">
                          <a:latin typeface="Times New Roman" panose="02020603050405020304" pitchFamily="18" charset="0"/>
                          <a:cs typeface="Times New Roman" panose="02020603050405020304" pitchFamily="18" charset="0"/>
                        </a:rPr>
                        <a:t>09</a:t>
                      </a:r>
                    </a:p>
                  </a:txBody>
                  <a:tcPr/>
                </a:tc>
                <a:extLst>
                  <a:ext uri="{0D108BD9-81ED-4DB2-BD59-A6C34878D82A}">
                    <a16:rowId xmlns:a16="http://schemas.microsoft.com/office/drawing/2014/main" val="642467249"/>
                  </a:ext>
                </a:extLst>
              </a:tr>
              <a:tr h="370840">
                <a:tc>
                  <a:txBody>
                    <a:bodyPr/>
                    <a:lstStyle/>
                    <a:p>
                      <a:endParaRPr lang="en-US"/>
                    </a:p>
                  </a:txBody>
                  <a:tcPr/>
                </a:tc>
                <a:tc>
                  <a:txBody>
                    <a:bodyPr/>
                    <a:lstStyle/>
                    <a:p>
                      <a:pPr algn="ctr"/>
                      <a:r>
                        <a:rPr lang="en-US" b="1" dirty="0">
                          <a:latin typeface="Times New Roman" panose="02020603050405020304" pitchFamily="18" charset="0"/>
                          <a:cs typeface="Times New Roman" panose="02020603050405020304" pitchFamily="18" charset="0"/>
                        </a:rPr>
                        <a:t>OM2</a:t>
                      </a:r>
                    </a:p>
                  </a:txBody>
                  <a:tcPr/>
                </a:tc>
                <a:tc>
                  <a:txBody>
                    <a:bodyPr/>
                    <a:lstStyle/>
                    <a:p>
                      <a:pPr algn="ctr"/>
                      <a:r>
                        <a:rPr lang="en-US" dirty="0">
                          <a:latin typeface="Times New Roman" panose="02020603050405020304" pitchFamily="18" charset="0"/>
                          <a:cs typeface="Times New Roman" panose="02020603050405020304" pitchFamily="18" charset="0"/>
                        </a:rPr>
                        <a:t>05</a:t>
                      </a:r>
                    </a:p>
                  </a:txBody>
                  <a:tcPr/>
                </a:tc>
                <a:extLst>
                  <a:ext uri="{0D108BD9-81ED-4DB2-BD59-A6C34878D82A}">
                    <a16:rowId xmlns:a16="http://schemas.microsoft.com/office/drawing/2014/main" val="847771173"/>
                  </a:ext>
                </a:extLst>
              </a:tr>
              <a:tr h="370840">
                <a:tc>
                  <a:txBody>
                    <a:bodyPr/>
                    <a:lstStyle/>
                    <a:p>
                      <a:endParaRPr lang="en-US"/>
                    </a:p>
                  </a:txBody>
                  <a:tcPr/>
                </a:tc>
                <a:tc>
                  <a:txBody>
                    <a:bodyPr/>
                    <a:lstStyle/>
                    <a:p>
                      <a:pPr algn="ctr"/>
                      <a:r>
                        <a:rPr lang="en-US" b="1" dirty="0">
                          <a:latin typeface="Times New Roman" panose="02020603050405020304" pitchFamily="18" charset="0"/>
                          <a:cs typeface="Times New Roman" panose="02020603050405020304" pitchFamily="18" charset="0"/>
                        </a:rPr>
                        <a:t>RCA</a:t>
                      </a:r>
                    </a:p>
                  </a:txBody>
                  <a:tcPr/>
                </a:tc>
                <a:tc>
                  <a:txBody>
                    <a:bodyPr/>
                    <a:lstStyle/>
                    <a:p>
                      <a:pPr algn="ctr"/>
                      <a:r>
                        <a:rPr lang="en-US" dirty="0">
                          <a:latin typeface="Times New Roman" panose="02020603050405020304" pitchFamily="18" charset="0"/>
                          <a:cs typeface="Times New Roman" panose="02020603050405020304" pitchFamily="18" charset="0"/>
                        </a:rPr>
                        <a:t>02</a:t>
                      </a:r>
                    </a:p>
                  </a:txBody>
                  <a:tcPr/>
                </a:tc>
                <a:extLst>
                  <a:ext uri="{0D108BD9-81ED-4DB2-BD59-A6C34878D82A}">
                    <a16:rowId xmlns:a16="http://schemas.microsoft.com/office/drawing/2014/main" val="2584836112"/>
                  </a:ext>
                </a:extLst>
              </a:tr>
              <a:tr h="370840">
                <a:tc>
                  <a:txBody>
                    <a:bodyPr/>
                    <a:lstStyle/>
                    <a:p>
                      <a:endParaRPr lang="en-US"/>
                    </a:p>
                  </a:txBody>
                  <a:tcPr/>
                </a:tc>
                <a:tc>
                  <a:txBody>
                    <a:bodyPr/>
                    <a:lstStyle/>
                    <a:p>
                      <a:pPr algn="ctr"/>
                      <a:r>
                        <a:rPr lang="en-US" b="1" dirty="0">
                          <a:latin typeface="Times New Roman" panose="02020603050405020304" pitchFamily="18" charset="0"/>
                          <a:cs typeface="Times New Roman" panose="02020603050405020304" pitchFamily="18" charset="0"/>
                        </a:rPr>
                        <a:t>D1</a:t>
                      </a:r>
                    </a:p>
                  </a:txBody>
                  <a:tcPr/>
                </a:tc>
                <a:tc>
                  <a:txBody>
                    <a:bodyPr/>
                    <a:lstStyle/>
                    <a:p>
                      <a:pPr algn="ctr"/>
                      <a:r>
                        <a:rPr lang="en-US" dirty="0">
                          <a:latin typeface="Times New Roman" panose="02020603050405020304" pitchFamily="18" charset="0"/>
                          <a:cs typeface="Times New Roman" panose="02020603050405020304" pitchFamily="18" charset="0"/>
                        </a:rPr>
                        <a:t>06</a:t>
                      </a:r>
                    </a:p>
                  </a:txBody>
                  <a:tcPr/>
                </a:tc>
                <a:extLst>
                  <a:ext uri="{0D108BD9-81ED-4DB2-BD59-A6C34878D82A}">
                    <a16:rowId xmlns:a16="http://schemas.microsoft.com/office/drawing/2014/main" val="2288198879"/>
                  </a:ext>
                </a:extLst>
              </a:tr>
              <a:tr h="370840">
                <a:tc>
                  <a:txBody>
                    <a:bodyPr/>
                    <a:lstStyle/>
                    <a:p>
                      <a:endParaRPr lang="en-US"/>
                    </a:p>
                  </a:txBody>
                  <a:tcPr/>
                </a:tc>
                <a:tc>
                  <a:txBody>
                    <a:bodyPr/>
                    <a:lstStyle/>
                    <a:p>
                      <a:pPr algn="ctr"/>
                      <a:r>
                        <a:rPr lang="en-US" b="1" dirty="0">
                          <a:latin typeface="Times New Roman" panose="02020603050405020304" pitchFamily="18" charset="0"/>
                          <a:cs typeface="Times New Roman" panose="02020603050405020304" pitchFamily="18" charset="0"/>
                        </a:rPr>
                        <a:t>D2</a:t>
                      </a:r>
                    </a:p>
                  </a:txBody>
                  <a:tcPr/>
                </a:tc>
                <a:tc>
                  <a:txBody>
                    <a:bodyPr/>
                    <a:lstStyle/>
                    <a:p>
                      <a:pPr algn="ctr"/>
                      <a:r>
                        <a:rPr lang="en-US" dirty="0">
                          <a:latin typeface="Times New Roman" panose="02020603050405020304" pitchFamily="18" charset="0"/>
                          <a:cs typeface="Times New Roman" panose="02020603050405020304" pitchFamily="18" charset="0"/>
                        </a:rPr>
                        <a:t>02</a:t>
                      </a:r>
                    </a:p>
                  </a:txBody>
                  <a:tcPr/>
                </a:tc>
                <a:extLst>
                  <a:ext uri="{0D108BD9-81ED-4DB2-BD59-A6C34878D82A}">
                    <a16:rowId xmlns:a16="http://schemas.microsoft.com/office/drawing/2014/main" val="436022076"/>
                  </a:ext>
                </a:extLst>
              </a:tr>
              <a:tr h="370840">
                <a:tc>
                  <a:txBody>
                    <a:bodyPr/>
                    <a:lstStyle/>
                    <a:p>
                      <a:endParaRPr lang="en-US" dirty="0"/>
                    </a:p>
                  </a:txBody>
                  <a:tcPr/>
                </a:tc>
                <a:tc>
                  <a:txBody>
                    <a:bodyPr/>
                    <a:lstStyle/>
                    <a:p>
                      <a:pPr algn="ctr"/>
                      <a:r>
                        <a:rPr lang="en-US" b="1" dirty="0">
                          <a:latin typeface="Times New Roman" panose="02020603050405020304" pitchFamily="18" charset="0"/>
                          <a:cs typeface="Times New Roman" panose="02020603050405020304" pitchFamily="18" charset="0"/>
                        </a:rPr>
                        <a:t>PLV</a:t>
                      </a:r>
                    </a:p>
                  </a:txBody>
                  <a:tcPr/>
                </a:tc>
                <a:tc>
                  <a:txBody>
                    <a:bodyPr/>
                    <a:lstStyle/>
                    <a:p>
                      <a:pPr algn="ctr"/>
                      <a:r>
                        <a:rPr lang="en-US" dirty="0">
                          <a:latin typeface="Times New Roman" panose="02020603050405020304" pitchFamily="18" charset="0"/>
                          <a:cs typeface="Times New Roman" panose="02020603050405020304" pitchFamily="18" charset="0"/>
                        </a:rPr>
                        <a:t>02</a:t>
                      </a:r>
                    </a:p>
                  </a:txBody>
                  <a:tcPr/>
                </a:tc>
                <a:extLst>
                  <a:ext uri="{0D108BD9-81ED-4DB2-BD59-A6C34878D82A}">
                    <a16:rowId xmlns:a16="http://schemas.microsoft.com/office/drawing/2014/main" val="892669142"/>
                  </a:ext>
                </a:extLst>
              </a:tr>
              <a:tr h="370840">
                <a:tc gridSpan="2">
                  <a:txBody>
                    <a:bodyPr/>
                    <a:lstStyle/>
                    <a:p>
                      <a:r>
                        <a:rPr lang="en-US" dirty="0">
                          <a:solidFill>
                            <a:srgbClr val="C00000"/>
                          </a:solidFill>
                        </a:rPr>
                        <a:t>Total Grafts</a:t>
                      </a:r>
                    </a:p>
                  </a:txBody>
                  <a:tcPr/>
                </a:tc>
                <a:tc hMerge="1">
                  <a:txBody>
                    <a:bodyPr/>
                    <a:lstStyle/>
                    <a:p>
                      <a:pPr algn="ctr"/>
                      <a:endParaRPr lang="en-US" b="1" dirty="0">
                        <a:latin typeface="Times New Roman" panose="02020603050405020304" pitchFamily="18" charset="0"/>
                        <a:cs typeface="Times New Roman" panose="02020603050405020304" pitchFamily="18" charset="0"/>
                      </a:endParaRPr>
                    </a:p>
                  </a:txBody>
                  <a:tcPr/>
                </a:tc>
                <a:tc>
                  <a:txBody>
                    <a:bodyPr/>
                    <a:lstStyle/>
                    <a:p>
                      <a:pPr algn="ctr"/>
                      <a:r>
                        <a:rPr lang="en-US" dirty="0">
                          <a:solidFill>
                            <a:srgbClr val="C00000"/>
                          </a:solidFill>
                          <a:latin typeface="Times New Roman" panose="02020603050405020304" pitchFamily="18" charset="0"/>
                          <a:cs typeface="Times New Roman" panose="02020603050405020304" pitchFamily="18" charset="0"/>
                        </a:rPr>
                        <a:t>61</a:t>
                      </a:r>
                    </a:p>
                  </a:txBody>
                  <a:tcPr/>
                </a:tc>
                <a:extLst>
                  <a:ext uri="{0D108BD9-81ED-4DB2-BD59-A6C34878D82A}">
                    <a16:rowId xmlns:a16="http://schemas.microsoft.com/office/drawing/2014/main" val="1245303578"/>
                  </a:ext>
                </a:extLst>
              </a:tr>
              <a:tr h="370840">
                <a:tc gridSpan="2">
                  <a:txBody>
                    <a:bodyPr/>
                    <a:lstStyle/>
                    <a:p>
                      <a:r>
                        <a:rPr lang="en-US" dirty="0">
                          <a:solidFill>
                            <a:srgbClr val="C00000"/>
                          </a:solidFill>
                        </a:rPr>
                        <a:t>Total Patients</a:t>
                      </a:r>
                    </a:p>
                  </a:txBody>
                  <a:tcPr/>
                </a:tc>
                <a:tc hMerge="1">
                  <a:txBody>
                    <a:bodyPr/>
                    <a:lstStyle/>
                    <a:p>
                      <a:pPr algn="ctr"/>
                      <a:endParaRPr lang="en-US" b="1" dirty="0">
                        <a:latin typeface="Times New Roman" panose="02020603050405020304" pitchFamily="18" charset="0"/>
                        <a:cs typeface="Times New Roman" panose="02020603050405020304" pitchFamily="18" charset="0"/>
                      </a:endParaRPr>
                    </a:p>
                  </a:txBody>
                  <a:tcPr/>
                </a:tc>
                <a:tc>
                  <a:txBody>
                    <a:bodyPr/>
                    <a:lstStyle/>
                    <a:p>
                      <a:pPr algn="ctr"/>
                      <a:r>
                        <a:rPr lang="en-US" dirty="0">
                          <a:solidFill>
                            <a:srgbClr val="C00000"/>
                          </a:solidFill>
                          <a:latin typeface="Times New Roman" panose="02020603050405020304" pitchFamily="18" charset="0"/>
                          <a:cs typeface="Times New Roman" panose="02020603050405020304" pitchFamily="18" charset="0"/>
                        </a:rPr>
                        <a:t>41</a:t>
                      </a:r>
                    </a:p>
                  </a:txBody>
                  <a:tcPr/>
                </a:tc>
                <a:extLst>
                  <a:ext uri="{0D108BD9-81ED-4DB2-BD59-A6C34878D82A}">
                    <a16:rowId xmlns:a16="http://schemas.microsoft.com/office/drawing/2014/main" val="1585650105"/>
                  </a:ext>
                </a:extLst>
              </a:tr>
            </a:tbl>
          </a:graphicData>
        </a:graphic>
      </p:graphicFrame>
    </p:spTree>
    <p:extLst>
      <p:ext uri="{BB962C8B-B14F-4D97-AF65-F5344CB8AC3E}">
        <p14:creationId xmlns:p14="http://schemas.microsoft.com/office/powerpoint/2010/main" val="2916503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F3A12-8CDC-FD0A-50F4-DA3FFA304BD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42F871D-1B9C-ACBF-80E3-0747B9B6850A}"/>
              </a:ext>
            </a:extLst>
          </p:cNvPr>
          <p:cNvSpPr>
            <a:spLocks noGrp="1"/>
          </p:cNvSpPr>
          <p:nvPr>
            <p:ph idx="1"/>
          </p:nvPr>
        </p:nvSpPr>
        <p:spPr/>
        <p:txBody>
          <a:bodyPr/>
          <a:lstStyle/>
          <a:p>
            <a:pPr marL="0" indent="0">
              <a:buNone/>
            </a:pPr>
            <a:r>
              <a:rPr lang="fr-FR" sz="1800" b="0" i="0" u="none" strike="noStrike" baseline="0" dirty="0">
                <a:latin typeface="AdvPSA88B"/>
              </a:rPr>
              <a:t>    </a:t>
            </a:r>
            <a:r>
              <a:rPr lang="fr-FR" sz="2400" b="0" i="0" u="none" strike="noStrike" baseline="0" dirty="0">
                <a:latin typeface="AdvPSA88B"/>
              </a:rPr>
              <a:t>JTCVS Techniques </a:t>
            </a:r>
            <a:r>
              <a:rPr lang="fr-FR" sz="2400" b="0" i="0" u="none" strike="noStrike" baseline="0" dirty="0">
                <a:latin typeface="AdvPS586D"/>
              </a:rPr>
              <a:t>c </a:t>
            </a:r>
            <a:r>
              <a:rPr lang="fr-FR" sz="2400" b="0" i="0" u="none" strike="noStrike" baseline="0" dirty="0">
                <a:latin typeface="AdvPSA88B"/>
              </a:rPr>
              <a:t>Volume 10, </a:t>
            </a:r>
            <a:r>
              <a:rPr lang="fr-FR" sz="2400" b="0" i="0" u="none" strike="noStrike" baseline="0" dirty="0" err="1">
                <a:latin typeface="AdvPSA88B"/>
              </a:rPr>
              <a:t>Number</a:t>
            </a:r>
            <a:r>
              <a:rPr lang="fr-FR" sz="2400" b="0" i="0" u="none" strike="noStrike" baseline="0" dirty="0">
                <a:latin typeface="AdvPSA88B"/>
              </a:rPr>
              <a:t> C 133</a:t>
            </a:r>
          </a:p>
          <a:p>
            <a:pPr marL="0" indent="0">
              <a:buNone/>
            </a:pPr>
            <a:r>
              <a:rPr lang="en-US" sz="1800" b="1" i="0" u="none" strike="noStrike" baseline="0" dirty="0">
                <a:latin typeface="AdvPSA88B"/>
              </a:rPr>
              <a:t>    </a:t>
            </a:r>
          </a:p>
          <a:p>
            <a:pPr marL="0" indent="0">
              <a:buNone/>
            </a:pPr>
            <a:r>
              <a:rPr lang="en-US" sz="2400" b="1" i="0" u="none" strike="noStrike" baseline="0" dirty="0">
                <a:latin typeface="AdvPSA88B"/>
              </a:rPr>
              <a:t>    Mario </a:t>
            </a:r>
            <a:r>
              <a:rPr lang="en-US" sz="2400" b="1" i="0" u="none" strike="noStrike" baseline="0" dirty="0" err="1">
                <a:latin typeface="AdvPSA88B"/>
              </a:rPr>
              <a:t>Gaudino</a:t>
            </a:r>
            <a:r>
              <a:rPr lang="en-US" sz="2400" b="1" i="0" u="none" strike="noStrike" baseline="0" dirty="0">
                <a:latin typeface="AdvPSA88B"/>
              </a:rPr>
              <a:t>, MD, PhD – guest editor</a:t>
            </a:r>
            <a:endParaRPr lang="fr-FR" sz="2400" b="1" dirty="0">
              <a:latin typeface="AdvPSA88B"/>
            </a:endParaRPr>
          </a:p>
          <a:p>
            <a:endParaRPr lang="en-US" dirty="0"/>
          </a:p>
        </p:txBody>
      </p:sp>
      <p:pic>
        <p:nvPicPr>
          <p:cNvPr id="4" name="Content Placeholder 3" descr="A close-up of a message&#10;&#10;Description automatically generated">
            <a:extLst>
              <a:ext uri="{FF2B5EF4-FFF2-40B4-BE49-F238E27FC236}">
                <a16:creationId xmlns:a16="http://schemas.microsoft.com/office/drawing/2014/main" id="{50C37F84-223D-7A78-339C-EE24ACA506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15" y="4786708"/>
            <a:ext cx="10515600" cy="2207542"/>
          </a:xfrm>
          <a:prstGeom prst="rect">
            <a:avLst/>
          </a:prstGeom>
        </p:spPr>
      </p:pic>
    </p:spTree>
    <p:extLst>
      <p:ext uri="{BB962C8B-B14F-4D97-AF65-F5344CB8AC3E}">
        <p14:creationId xmlns:p14="http://schemas.microsoft.com/office/powerpoint/2010/main" val="11310772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6A08C-B635-6044-447D-5B185654F00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2DEAE16-9968-F6FA-3CAF-F9CBC39357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606422"/>
            <a:ext cx="10905961" cy="5645156"/>
          </a:xfrm>
        </p:spPr>
      </p:pic>
    </p:spTree>
    <p:extLst>
      <p:ext uri="{BB962C8B-B14F-4D97-AF65-F5344CB8AC3E}">
        <p14:creationId xmlns:p14="http://schemas.microsoft.com/office/powerpoint/2010/main" val="35703054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96481-7272-CFC7-4E89-178F636160A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A5FB848-4511-5D6B-CE60-F9CC25ABE8F1}"/>
              </a:ext>
            </a:extLst>
          </p:cNvPr>
          <p:cNvSpPr>
            <a:spLocks noGrp="1"/>
          </p:cNvSpPr>
          <p:nvPr>
            <p:ph idx="1"/>
          </p:nvPr>
        </p:nvSpPr>
        <p:spPr/>
        <p:txBody>
          <a:bodyPr/>
          <a:lstStyle/>
          <a:p>
            <a:r>
              <a:rPr lang="en-US" dirty="0"/>
              <a:t>Disadvantages of endarterectomy</a:t>
            </a:r>
          </a:p>
        </p:txBody>
      </p:sp>
    </p:spTree>
    <p:extLst>
      <p:ext uri="{BB962C8B-B14F-4D97-AF65-F5344CB8AC3E}">
        <p14:creationId xmlns:p14="http://schemas.microsoft.com/office/powerpoint/2010/main" val="3291485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65C73-6FCC-1671-01F5-8480E12DB99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65062CF-FB15-CCB4-A7D7-4055C3AA2213}"/>
              </a:ext>
            </a:extLst>
          </p:cNvPr>
          <p:cNvSpPr>
            <a:spLocks noGrp="1"/>
          </p:cNvSpPr>
          <p:nvPr>
            <p:ph idx="1"/>
          </p:nvPr>
        </p:nvSpPr>
        <p:spPr/>
        <p:txBody>
          <a:bodyPr/>
          <a:lstStyle/>
          <a:p>
            <a:r>
              <a:rPr lang="en-US" dirty="0"/>
              <a:t>Re-</a:t>
            </a:r>
            <a:r>
              <a:rPr lang="en-US" dirty="0" err="1"/>
              <a:t>endothelialisation</a:t>
            </a:r>
            <a:endParaRPr lang="en-US" dirty="0"/>
          </a:p>
        </p:txBody>
      </p:sp>
    </p:spTree>
    <p:extLst>
      <p:ext uri="{BB962C8B-B14F-4D97-AF65-F5344CB8AC3E}">
        <p14:creationId xmlns:p14="http://schemas.microsoft.com/office/powerpoint/2010/main" val="4293265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95694-7ED2-EE90-1E39-F6F83A52CD9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31B8E88-3A04-4E4A-C65F-6BA31888D08F}"/>
              </a:ext>
            </a:extLst>
          </p:cNvPr>
          <p:cNvSpPr>
            <a:spLocks noGrp="1"/>
          </p:cNvSpPr>
          <p:nvPr>
            <p:ph idx="1"/>
          </p:nvPr>
        </p:nvSpPr>
        <p:spPr>
          <a:xfrm>
            <a:off x="585216" y="612648"/>
            <a:ext cx="10768584" cy="5564315"/>
          </a:xfrm>
        </p:spPr>
        <p:txBody>
          <a:bodyPr/>
          <a:lstStyle/>
          <a:p>
            <a:pPr marL="0" indent="0" algn="l">
              <a:buNone/>
            </a:pPr>
            <a:r>
              <a:rPr lang="en-US" dirty="0"/>
              <a:t>    </a:t>
            </a:r>
            <a:r>
              <a:rPr lang="en-US" b="1" dirty="0"/>
              <a:t>Anti-coagulation strategy</a:t>
            </a:r>
          </a:p>
          <a:p>
            <a:pPr algn="l"/>
            <a:r>
              <a:rPr lang="en-US" b="0" i="0" u="none" strike="noStrike" baseline="0" dirty="0">
                <a:latin typeface="AdvPSA88A"/>
              </a:rPr>
              <a:t>To date, there are no definitive guidelines or protocols for postoperative antiplatelet or anticoagulation treatment for patients who have undergone CE</a:t>
            </a:r>
            <a:endParaRPr lang="en-US" dirty="0"/>
          </a:p>
          <a:p>
            <a:pPr marL="0" indent="0">
              <a:buNone/>
            </a:pPr>
            <a:endParaRPr lang="en-US" dirty="0"/>
          </a:p>
          <a:p>
            <a:r>
              <a:rPr lang="en-US" dirty="0"/>
              <a:t>Medications including dual antiplatelets and vit k antagonists</a:t>
            </a:r>
          </a:p>
          <a:p>
            <a:r>
              <a:rPr lang="en-US" dirty="0"/>
              <a:t>How long?</a:t>
            </a:r>
          </a:p>
          <a:p>
            <a:r>
              <a:rPr lang="en-US" dirty="0"/>
              <a:t>Dual antiplatelets how long?</a:t>
            </a:r>
          </a:p>
          <a:p>
            <a:endParaRPr lang="en-US" dirty="0"/>
          </a:p>
          <a:p>
            <a:endParaRPr lang="en-US" dirty="0"/>
          </a:p>
        </p:txBody>
      </p:sp>
      <p:pic>
        <p:nvPicPr>
          <p:cNvPr id="4" name="Content Placeholder 3" descr="A close-up of a message&#10;&#10;Description automatically generated">
            <a:extLst>
              <a:ext uri="{FF2B5EF4-FFF2-40B4-BE49-F238E27FC236}">
                <a16:creationId xmlns:a16="http://schemas.microsoft.com/office/drawing/2014/main" id="{FB7A642A-AD85-3838-F579-C7D5A9AB27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15" y="4786708"/>
            <a:ext cx="10515600" cy="2207542"/>
          </a:xfrm>
          <a:prstGeom prst="rect">
            <a:avLst/>
          </a:prstGeom>
        </p:spPr>
      </p:pic>
    </p:spTree>
    <p:extLst>
      <p:ext uri="{BB962C8B-B14F-4D97-AF65-F5344CB8AC3E}">
        <p14:creationId xmlns:p14="http://schemas.microsoft.com/office/powerpoint/2010/main" val="32657093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56EF7-AD97-E6B1-7C45-23BC3C2D8C8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BC2B00A-34EE-BD3D-7C5D-B0D0CA84F6F5}"/>
              </a:ext>
            </a:extLst>
          </p:cNvPr>
          <p:cNvSpPr>
            <a:spLocks noGrp="1"/>
          </p:cNvSpPr>
          <p:nvPr>
            <p:ph idx="1"/>
          </p:nvPr>
        </p:nvSpPr>
        <p:spPr/>
        <p:txBody>
          <a:bodyPr/>
          <a:lstStyle/>
          <a:p>
            <a:pPr algn="l"/>
            <a:r>
              <a:rPr lang="en-US" sz="1800" b="0" i="0" u="none" strike="noStrike" baseline="0" dirty="0">
                <a:solidFill>
                  <a:srgbClr val="000000"/>
                </a:solidFill>
                <a:latin typeface="AdvPSA88A"/>
              </a:rPr>
              <a:t>Myers and colleagues reported that medication administered postoperatively (warfarin or</a:t>
            </a:r>
          </a:p>
          <a:p>
            <a:pPr algn="l"/>
            <a:r>
              <a:rPr lang="en-US" sz="1800" b="0" i="0" u="none" strike="noStrike" baseline="0" dirty="0">
                <a:solidFill>
                  <a:srgbClr val="000000"/>
                </a:solidFill>
                <a:latin typeface="AdvPSA88A"/>
              </a:rPr>
              <a:t>clopidogrel) did not significantly affect late mortality after extensive LAD endarterectomy.</a:t>
            </a:r>
            <a:endParaRPr lang="en-US" sz="1800" b="0" i="0" u="none" strike="noStrike" baseline="0" dirty="0">
              <a:solidFill>
                <a:srgbClr val="2197D2"/>
              </a:solidFill>
              <a:latin typeface="AdvPSA88A"/>
            </a:endParaRPr>
          </a:p>
          <a:p>
            <a:pPr algn="l"/>
            <a:endParaRPr lang="en-US" sz="1800" dirty="0">
              <a:solidFill>
                <a:srgbClr val="2197D2"/>
              </a:solidFill>
              <a:latin typeface="AdvPSA88A"/>
            </a:endParaRPr>
          </a:p>
          <a:p>
            <a:pPr algn="l"/>
            <a:r>
              <a:rPr lang="en-US" sz="1800" b="0" i="0" u="none" strike="noStrike" baseline="0" dirty="0">
                <a:solidFill>
                  <a:srgbClr val="000000"/>
                </a:solidFill>
                <a:latin typeface="AdvPSA88A"/>
              </a:rPr>
              <a:t>Similarly, Russo and colleagues</a:t>
            </a:r>
            <a:r>
              <a:rPr lang="en-US" sz="1800" b="0" i="0" u="none" strike="noStrike" baseline="0" dirty="0">
                <a:solidFill>
                  <a:srgbClr val="2197D2"/>
                </a:solidFill>
                <a:latin typeface="AdvPSA88A"/>
              </a:rPr>
              <a:t> </a:t>
            </a:r>
            <a:r>
              <a:rPr lang="en-US" sz="1800" b="0" i="0" u="none" strike="noStrike" baseline="0" dirty="0">
                <a:solidFill>
                  <a:srgbClr val="000000"/>
                </a:solidFill>
                <a:latin typeface="AdvPSA88A"/>
              </a:rPr>
              <a:t>reported that in patients who underwent CE, no significant difference in </a:t>
            </a:r>
          </a:p>
          <a:p>
            <a:pPr marL="0" indent="0" algn="l">
              <a:buNone/>
            </a:pPr>
            <a:r>
              <a:rPr lang="en-US" sz="1800" dirty="0">
                <a:solidFill>
                  <a:srgbClr val="000000"/>
                </a:solidFill>
                <a:latin typeface="AdvPSA88A"/>
              </a:rPr>
              <a:t>   </a:t>
            </a:r>
            <a:r>
              <a:rPr lang="en-US" sz="1800" b="0" i="0" u="none" strike="noStrike" baseline="0" dirty="0">
                <a:solidFill>
                  <a:srgbClr val="000000"/>
                </a:solidFill>
                <a:latin typeface="AdvPSA88A"/>
              </a:rPr>
              <a:t>midterm clinical outcomes was observed between those treated with single- versus </a:t>
            </a:r>
            <a:r>
              <a:rPr lang="en-US" sz="1800" b="0" i="0" u="none" strike="noStrike" baseline="0" dirty="0" err="1">
                <a:solidFill>
                  <a:srgbClr val="000000"/>
                </a:solidFill>
                <a:latin typeface="AdvPSA88A"/>
              </a:rPr>
              <a:t>dualplatelet</a:t>
            </a:r>
            <a:r>
              <a:rPr lang="en-US" sz="1800" b="0" i="0" u="none" strike="noStrike" baseline="0" dirty="0">
                <a:solidFill>
                  <a:srgbClr val="000000"/>
                </a:solidFill>
                <a:latin typeface="AdvPSA88A"/>
              </a:rPr>
              <a:t> Therapy</a:t>
            </a:r>
          </a:p>
          <a:p>
            <a:pPr marL="0" indent="0" algn="l">
              <a:buNone/>
            </a:pPr>
            <a:endParaRPr lang="en-US" sz="1800" dirty="0">
              <a:solidFill>
                <a:srgbClr val="000000"/>
              </a:solidFill>
              <a:latin typeface="AdvPSA88A"/>
            </a:endParaRPr>
          </a:p>
          <a:p>
            <a:r>
              <a:rPr lang="en-US" sz="1800" b="0" i="0" u="none" strike="noStrike" baseline="0" dirty="0">
                <a:latin typeface="AdvPSA88A"/>
              </a:rPr>
              <a:t>However, because angiographic analyses were not performed in both studies, the impact of postoperative</a:t>
            </a:r>
          </a:p>
          <a:p>
            <a:pPr marL="0" indent="0" algn="l">
              <a:buNone/>
            </a:pPr>
            <a:r>
              <a:rPr lang="en-US" sz="1800" b="0" i="0" u="none" strike="noStrike" baseline="0" dirty="0">
                <a:latin typeface="AdvPSA88A"/>
              </a:rPr>
              <a:t>    antiplatelet/anticoagulation regimen on the patency of reconstructed vessels after CE is still unclear</a:t>
            </a:r>
            <a:endParaRPr lang="en-US" sz="1800" b="0" i="0" u="none" strike="noStrike" baseline="0" dirty="0">
              <a:solidFill>
                <a:srgbClr val="000000"/>
              </a:solidFill>
              <a:latin typeface="AdvPSA88A"/>
            </a:endParaRPr>
          </a:p>
          <a:p>
            <a:pPr algn="l"/>
            <a:endParaRPr lang="en-US" sz="1800" dirty="0">
              <a:solidFill>
                <a:srgbClr val="000000"/>
              </a:solidFill>
              <a:latin typeface="AdvPSA88A"/>
            </a:endParaRPr>
          </a:p>
          <a:p>
            <a:pPr algn="l"/>
            <a:endParaRPr lang="en-US" sz="1800" b="0" i="0" u="none" strike="noStrike" baseline="0" dirty="0">
              <a:solidFill>
                <a:srgbClr val="2197D2"/>
              </a:solidFill>
              <a:latin typeface="AdvPSA88A"/>
            </a:endParaRPr>
          </a:p>
          <a:p>
            <a:pPr algn="l"/>
            <a:endParaRPr lang="en-US" sz="1800" dirty="0">
              <a:solidFill>
                <a:srgbClr val="2197D2"/>
              </a:solidFill>
              <a:latin typeface="AdvPSA88A"/>
            </a:endParaRPr>
          </a:p>
          <a:p>
            <a:pPr algn="l"/>
            <a:endParaRPr lang="en-US" dirty="0"/>
          </a:p>
        </p:txBody>
      </p:sp>
    </p:spTree>
    <p:extLst>
      <p:ext uri="{BB962C8B-B14F-4D97-AF65-F5344CB8AC3E}">
        <p14:creationId xmlns:p14="http://schemas.microsoft.com/office/powerpoint/2010/main" val="38432355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8ABFF-EFDC-8736-C54E-1ADBC43E4F0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09CD84A-EF7C-F50A-61A0-BBEFB3C54CF1}"/>
              </a:ext>
            </a:extLst>
          </p:cNvPr>
          <p:cNvSpPr>
            <a:spLocks noGrp="1"/>
          </p:cNvSpPr>
          <p:nvPr>
            <p:ph idx="1"/>
          </p:nvPr>
        </p:nvSpPr>
        <p:spPr/>
        <p:txBody>
          <a:bodyPr/>
          <a:lstStyle/>
          <a:p>
            <a:pPr marL="0" indent="0" algn="l">
              <a:buNone/>
            </a:pPr>
            <a:r>
              <a:rPr lang="en-US" dirty="0"/>
              <a:t>  </a:t>
            </a:r>
            <a:r>
              <a:rPr lang="en-US" b="1" dirty="0"/>
              <a:t>Conclusion</a:t>
            </a:r>
          </a:p>
          <a:p>
            <a:pPr marL="0" indent="0" algn="l">
              <a:buNone/>
            </a:pPr>
            <a:endParaRPr lang="en-US" b="1" dirty="0"/>
          </a:p>
          <a:p>
            <a:pPr algn="l"/>
            <a:r>
              <a:rPr lang="en-US" sz="1800" b="0" i="0" u="none" strike="noStrike" baseline="0" dirty="0">
                <a:latin typeface="Times-Roman"/>
              </a:rPr>
              <a:t>Simultaneous off-pump coronary artery bypass grafting and endarterectomy is a viable alternative when</a:t>
            </a:r>
          </a:p>
          <a:p>
            <a:pPr marL="0" indent="0" algn="l">
              <a:buNone/>
            </a:pPr>
            <a:r>
              <a:rPr lang="en-US" sz="1800" b="0" i="0" u="none" strike="noStrike" baseline="0" dirty="0">
                <a:latin typeface="Times-Roman"/>
              </a:rPr>
              <a:t>   there is no other option for adequate revascularization, and can achieve effective medium- and long-term</a:t>
            </a:r>
          </a:p>
          <a:p>
            <a:pPr marL="0" indent="0" algn="l">
              <a:buNone/>
            </a:pPr>
            <a:r>
              <a:rPr lang="en-US" sz="1800" b="0" i="0" u="none" strike="noStrike" baseline="0" dirty="0">
                <a:latin typeface="Times-Roman"/>
              </a:rPr>
              <a:t> clinical improvement in these patients, when performed as recommended herein</a:t>
            </a:r>
            <a:endParaRPr lang="en-US" dirty="0"/>
          </a:p>
          <a:p>
            <a:endParaRPr lang="en-US" dirty="0"/>
          </a:p>
          <a:p>
            <a:endParaRPr lang="en-US" dirty="0"/>
          </a:p>
        </p:txBody>
      </p:sp>
    </p:spTree>
    <p:extLst>
      <p:ext uri="{BB962C8B-B14F-4D97-AF65-F5344CB8AC3E}">
        <p14:creationId xmlns:p14="http://schemas.microsoft.com/office/powerpoint/2010/main" val="37070015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77C01-F2E5-679F-F4AB-53A6E7F49ED3}"/>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003BC324-5F59-ED74-F875-55BEBED1F3EF}"/>
              </a:ext>
            </a:extLst>
          </p:cNvPr>
          <p:cNvSpPr>
            <a:spLocks noGrp="1"/>
          </p:cNvSpPr>
          <p:nvPr>
            <p:ph idx="1"/>
          </p:nvPr>
        </p:nvSpPr>
        <p:spPr>
          <a:xfrm>
            <a:off x="750498" y="1828799"/>
            <a:ext cx="10603302" cy="4348163"/>
          </a:xfrm>
        </p:spPr>
        <p:txBody>
          <a:bodyPr>
            <a:normAutofit fontScale="70000" lnSpcReduction="20000"/>
          </a:bodyPr>
          <a:lstStyle/>
          <a:p>
            <a:pPr marL="457200" indent="-457200">
              <a:buFont typeface="+mj-lt"/>
              <a:buAutoNum type="arabicPeriod"/>
            </a:pPr>
            <a:r>
              <a:rPr lang="en-US" sz="2200" dirty="0">
                <a:latin typeface="Times New Roman" panose="02020603050405020304" pitchFamily="18" charset="0"/>
                <a:cs typeface="Times New Roman" panose="02020603050405020304" pitchFamily="18" charset="0"/>
              </a:rPr>
              <a:t>Richard L. Mueller, MD, Todd K. Rosengart, MD, and O. Wayne Isom, The History of Surgery for Ischemic Heart Disease, The Society of Thoracic Surgeons, Ann </a:t>
            </a:r>
            <a:r>
              <a:rPr lang="en-US" sz="2200" dirty="0" err="1">
                <a:latin typeface="Times New Roman" panose="02020603050405020304" pitchFamily="18" charset="0"/>
                <a:cs typeface="Times New Roman" panose="02020603050405020304" pitchFamily="18" charset="0"/>
              </a:rPr>
              <a:t>Thorac</a:t>
            </a:r>
            <a:r>
              <a:rPr lang="en-US" sz="2200" dirty="0">
                <a:latin typeface="Times New Roman" panose="02020603050405020304" pitchFamily="18" charset="0"/>
                <a:cs typeface="Times New Roman" panose="02020603050405020304" pitchFamily="18" charset="0"/>
              </a:rPr>
              <a:t> Surg 1997;63:869 –78.</a:t>
            </a:r>
          </a:p>
          <a:p>
            <a:pPr marL="457200" indent="-457200">
              <a:buFont typeface="+mj-lt"/>
              <a:buAutoNum type="arabicPeriod"/>
            </a:pPr>
            <a:endParaRPr lang="en-US" sz="22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200" dirty="0">
                <a:latin typeface="Times New Roman" panose="02020603050405020304" pitchFamily="18" charset="0"/>
                <a:cs typeface="Times New Roman" panose="02020603050405020304" pitchFamily="18" charset="0"/>
              </a:rPr>
              <a:t>Nikolaos A. </a:t>
            </a:r>
            <a:r>
              <a:rPr lang="en-US" sz="2200" dirty="0" err="1">
                <a:latin typeface="Times New Roman" panose="02020603050405020304" pitchFamily="18" charset="0"/>
                <a:cs typeface="Times New Roman" panose="02020603050405020304" pitchFamily="18" charset="0"/>
              </a:rPr>
              <a:t>Papakonstantinou</a:t>
            </a:r>
            <a:r>
              <a:rPr lang="en-US" sz="2200" dirty="0">
                <a:latin typeface="Times New Roman" panose="02020603050405020304" pitchFamily="18" charset="0"/>
                <a:cs typeface="Times New Roman" panose="02020603050405020304" pitchFamily="18" charset="0"/>
              </a:rPr>
              <a:t> (MD), Nikolaos G. </a:t>
            </a:r>
            <a:r>
              <a:rPr lang="en-US" sz="2200" dirty="0" err="1">
                <a:latin typeface="Times New Roman" panose="02020603050405020304" pitchFamily="18" charset="0"/>
                <a:cs typeface="Times New Roman" panose="02020603050405020304" pitchFamily="18" charset="0"/>
              </a:rPr>
              <a:t>Baikoussis</a:t>
            </a:r>
            <a:r>
              <a:rPr lang="en-US" sz="2200" dirty="0">
                <a:latin typeface="Times New Roman" panose="02020603050405020304" pitchFamily="18" charset="0"/>
                <a:cs typeface="Times New Roman" panose="02020603050405020304" pitchFamily="18" charset="0"/>
              </a:rPr>
              <a:t> (MD, PhD), </a:t>
            </a:r>
            <a:r>
              <a:rPr lang="en-US" sz="2200" dirty="0" err="1">
                <a:latin typeface="Times New Roman" panose="02020603050405020304" pitchFamily="18" charset="0"/>
                <a:cs typeface="Times New Roman" panose="02020603050405020304" pitchFamily="18" charset="0"/>
              </a:rPr>
              <a:t>Efstratios</a:t>
            </a:r>
            <a:r>
              <a:rPr lang="en-US" sz="2200" dirty="0">
                <a:latin typeface="Times New Roman" panose="02020603050405020304" pitchFamily="18" charset="0"/>
                <a:cs typeface="Times New Roman" panose="02020603050405020304" pitchFamily="18" charset="0"/>
              </a:rPr>
              <a:t> Apostolakis (MD, PhD) , Coronary endarterectomy: New flavors from old recipes a General Surgery Department. Journal of Cardiology 63 (2014) 397–401.</a:t>
            </a:r>
          </a:p>
          <a:p>
            <a:pPr marL="457200" indent="-457200">
              <a:buFont typeface="+mj-lt"/>
              <a:buAutoNum type="arabicPeriod"/>
            </a:pPr>
            <a:endParaRPr lang="en-US" sz="22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200" dirty="0">
                <a:latin typeface="Times New Roman" panose="02020603050405020304" pitchFamily="18" charset="0"/>
                <a:cs typeface="Times New Roman" panose="02020603050405020304" pitchFamily="18" charset="0"/>
              </a:rPr>
              <a:t>John J. Kelly, MD, Jason J. Han, MD, Nimesh D. Desai, et.al, Coronary Endarterectomy: Analysis of The Society of Thoracic Surgeons Adult Cardiac Surgery Database Division of Cardiovascular Surgery, University of Pennsylvania, Philadelphia, Pennsylvania; Ann </a:t>
            </a:r>
            <a:r>
              <a:rPr lang="en-US" sz="2200" dirty="0" err="1">
                <a:latin typeface="Times New Roman" panose="02020603050405020304" pitchFamily="18" charset="0"/>
                <a:cs typeface="Times New Roman" panose="02020603050405020304" pitchFamily="18" charset="0"/>
              </a:rPr>
              <a:t>Thorac</a:t>
            </a:r>
            <a:r>
              <a:rPr lang="en-US" sz="2200" dirty="0">
                <a:latin typeface="Times New Roman" panose="02020603050405020304" pitchFamily="18" charset="0"/>
                <a:cs typeface="Times New Roman" panose="02020603050405020304" pitchFamily="18" charset="0"/>
              </a:rPr>
              <a:t> Surg 2022;114:667-75.</a:t>
            </a:r>
          </a:p>
          <a:p>
            <a:pPr marL="457200" indent="-457200">
              <a:buFont typeface="+mj-lt"/>
              <a:buAutoNum type="arabicPeriod"/>
            </a:pPr>
            <a:endParaRPr lang="en-US" sz="22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200" dirty="0">
                <a:latin typeface="Times New Roman" panose="02020603050405020304" pitchFamily="18" charset="0"/>
                <a:cs typeface="Times New Roman" panose="02020603050405020304" pitchFamily="18" charset="0"/>
              </a:rPr>
              <a:t>Guillermo </a:t>
            </a:r>
            <a:r>
              <a:rPr lang="en-US" sz="2200" dirty="0" err="1">
                <a:latin typeface="Times New Roman" panose="02020603050405020304" pitchFamily="18" charset="0"/>
                <a:cs typeface="Times New Roman" panose="02020603050405020304" pitchFamily="18" charset="0"/>
              </a:rPr>
              <a:t>Careaga</a:t>
            </a:r>
            <a:r>
              <a:rPr lang="en-US" sz="2200" dirty="0">
                <a:latin typeface="Times New Roman" panose="02020603050405020304" pitchFamily="18" charset="0"/>
                <a:cs typeface="Times New Roman" panose="02020603050405020304" pitchFamily="18" charset="0"/>
              </a:rPr>
              <a:t> Reyna, David Salazar Garrido, Sergio Téllez Luna and Rubén </a:t>
            </a:r>
            <a:r>
              <a:rPr lang="en-US" sz="2200" dirty="0" err="1">
                <a:latin typeface="Times New Roman" panose="02020603050405020304" pitchFamily="18" charset="0"/>
                <a:cs typeface="Times New Roman" panose="02020603050405020304" pitchFamily="18" charset="0"/>
              </a:rPr>
              <a:t>Argüero</a:t>
            </a:r>
            <a:r>
              <a:rPr lang="en-US" sz="2200" dirty="0">
                <a:latin typeface="Times New Roman" panose="02020603050405020304" pitchFamily="18" charset="0"/>
                <a:cs typeface="Times New Roman" panose="02020603050405020304" pitchFamily="18" charset="0"/>
              </a:rPr>
              <a:t> Sánchez, Coronary Endarterectomy and Bypass Grafting without Cardiopulmonary Bypass División de </a:t>
            </a:r>
            <a:r>
              <a:rPr lang="en-US" sz="2200" dirty="0" err="1">
                <a:latin typeface="Times New Roman" panose="02020603050405020304" pitchFamily="18" charset="0"/>
                <a:cs typeface="Times New Roman" panose="02020603050405020304" pitchFamily="18" charset="0"/>
              </a:rPr>
              <a:t>Cirugía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Cardiotorácica</a:t>
            </a:r>
            <a:r>
              <a:rPr lang="en-US" sz="2200" dirty="0">
                <a:latin typeface="Times New Roman" panose="02020603050405020304" pitchFamily="18" charset="0"/>
                <a:cs typeface="Times New Roman" panose="02020603050405020304" pitchFamily="18" charset="0"/>
              </a:rPr>
              <a:t>, Hospital de </a:t>
            </a:r>
            <a:r>
              <a:rPr lang="en-US" sz="2200" dirty="0" err="1">
                <a:latin typeface="Times New Roman" panose="02020603050405020304" pitchFamily="18" charset="0"/>
                <a:cs typeface="Times New Roman" panose="02020603050405020304" pitchFamily="18" charset="0"/>
              </a:rPr>
              <a:t>Cardiología</a:t>
            </a:r>
            <a:r>
              <a:rPr lang="en-US" sz="2200" dirty="0">
                <a:latin typeface="Times New Roman" panose="02020603050405020304" pitchFamily="18" charset="0"/>
                <a:cs typeface="Times New Roman" panose="02020603050405020304" pitchFamily="18" charset="0"/>
              </a:rPr>
              <a:t>, Centro Médico Nacional </a:t>
            </a:r>
            <a:r>
              <a:rPr lang="en-US" sz="2200" dirty="0" err="1">
                <a:latin typeface="Times New Roman" panose="02020603050405020304" pitchFamily="18" charset="0"/>
                <a:cs typeface="Times New Roman" panose="02020603050405020304" pitchFamily="18" charset="0"/>
              </a:rPr>
              <a:t>Siglo</a:t>
            </a:r>
            <a:r>
              <a:rPr lang="en-US" sz="2200" dirty="0">
                <a:latin typeface="Times New Roman" panose="02020603050405020304" pitchFamily="18" charset="0"/>
                <a:cs typeface="Times New Roman" panose="02020603050405020304" pitchFamily="18" charset="0"/>
              </a:rPr>
              <a:t> XXI,IMSS, Mexico D.F., Mexico. Rev Esp </a:t>
            </a:r>
            <a:r>
              <a:rPr lang="en-US" sz="2200" dirty="0" err="1">
                <a:latin typeface="Times New Roman" panose="02020603050405020304" pitchFamily="18" charset="0"/>
                <a:cs typeface="Times New Roman" panose="02020603050405020304" pitchFamily="18" charset="0"/>
              </a:rPr>
              <a:t>Cardiol</a:t>
            </a:r>
            <a:r>
              <a:rPr lang="en-US" sz="2200" dirty="0">
                <a:latin typeface="Times New Roman" panose="02020603050405020304" pitchFamily="18" charset="0"/>
                <a:cs typeface="Times New Roman" panose="02020603050405020304" pitchFamily="18" charset="0"/>
              </a:rPr>
              <a:t> 2003;56(5):515-8</a:t>
            </a:r>
          </a:p>
          <a:p>
            <a:pPr marL="457200" indent="-457200">
              <a:buFont typeface="+mj-lt"/>
              <a:buAutoNum type="arabicPeriod"/>
            </a:pPr>
            <a:endParaRPr lang="en-US" sz="22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200" dirty="0" err="1">
                <a:latin typeface="Times New Roman" panose="02020603050405020304" pitchFamily="18" charset="0"/>
                <a:cs typeface="Times New Roman" panose="02020603050405020304" pitchFamily="18" charset="0"/>
              </a:rPr>
              <a:t>Kosaku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Nishigawa</a:t>
            </a:r>
            <a:r>
              <a:rPr lang="en-US" sz="2200" dirty="0">
                <a:latin typeface="Times New Roman" panose="02020603050405020304" pitchFamily="18" charset="0"/>
                <a:cs typeface="Times New Roman" panose="02020603050405020304" pitchFamily="18" charset="0"/>
              </a:rPr>
              <a:t>, Toshihiro Fukui, Jun Takaki, and </a:t>
            </a:r>
            <a:r>
              <a:rPr lang="en-US" sz="2200" dirty="0" err="1">
                <a:latin typeface="Times New Roman" panose="02020603050405020304" pitchFamily="18" charset="0"/>
                <a:cs typeface="Times New Roman" panose="02020603050405020304" pitchFamily="18" charset="0"/>
              </a:rPr>
              <a:t>Shuichiro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Takanashi</a:t>
            </a:r>
            <a:r>
              <a:rPr lang="en-US" sz="2200" dirty="0">
                <a:latin typeface="Times New Roman" panose="02020603050405020304" pitchFamily="18" charset="0"/>
                <a:cs typeface="Times New Roman" panose="02020603050405020304" pitchFamily="18" charset="0"/>
              </a:rPr>
              <a:t>, Coronary endarterectomy for diffusely diseased coronary artery: An ace in the hole in coronary artery surgery. JTCVS Techniques 2021;10:133-7  2666-2507</a:t>
            </a:r>
          </a:p>
          <a:p>
            <a:pPr marL="457200" indent="-457200">
              <a:buFont typeface="+mj-lt"/>
              <a:buAutoNum type="arabicPeriod"/>
            </a:pPr>
            <a:endParaRPr lang="en-US" sz="22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77443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66C2-277C-F002-A955-60725A10048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294E1F4-A586-CDED-7C1F-B351AFFD3C1A}"/>
              </a:ext>
            </a:extLst>
          </p:cNvPr>
          <p:cNvSpPr>
            <a:spLocks noGrp="1"/>
          </p:cNvSpPr>
          <p:nvPr>
            <p:ph idx="1"/>
          </p:nvPr>
        </p:nvSpPr>
        <p:spPr>
          <a:xfrm>
            <a:off x="838200" y="1825625"/>
            <a:ext cx="11264660" cy="4971990"/>
          </a:xfrm>
        </p:spPr>
        <p:txBody>
          <a:bodyPr>
            <a:normAutofit/>
          </a:bodyPr>
          <a:lstStyle/>
          <a:p>
            <a:pPr marL="0" indent="0">
              <a:buNone/>
            </a:pPr>
            <a:r>
              <a:rPr lang="en-US" b="0" i="0" dirty="0">
                <a:solidFill>
                  <a:srgbClr val="083D94"/>
                </a:solidFill>
                <a:effectLst/>
                <a:latin typeface="helvetica" panose="020B0604020202020204" pitchFamily="34" charset="0"/>
              </a:rPr>
              <a:t>“Coronary thromboendarterectomy represents one of the most technically challenging procedures for the coronary surgeon. Although in most cases, careful selection of the anastomotic site (eventually with the help of intraoperative imaging) may avoid the need for endarterectomy, there are patients and target vessels for which the surgeon's expertise with the procedure makes the difference between a suboptimal operation and a good result that will benefit the patients for the years to come. As is often the case in surgery, attention to details is key,”</a:t>
            </a:r>
          </a:p>
          <a:p>
            <a:endParaRPr lang="en-US" dirty="0"/>
          </a:p>
        </p:txBody>
      </p:sp>
    </p:spTree>
    <p:extLst>
      <p:ext uri="{BB962C8B-B14F-4D97-AF65-F5344CB8AC3E}">
        <p14:creationId xmlns:p14="http://schemas.microsoft.com/office/powerpoint/2010/main" val="3873636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6D36D-6213-AF83-A15A-A761D97BD5C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ACCF174-AD1B-4DF2-1302-AF5A27540025}"/>
              </a:ext>
            </a:extLst>
          </p:cNvPr>
          <p:cNvSpPr>
            <a:spLocks noGrp="1"/>
          </p:cNvSpPr>
          <p:nvPr>
            <p:ph idx="1"/>
          </p:nvPr>
        </p:nvSpPr>
        <p:spPr/>
        <p:txBody>
          <a:bodyPr/>
          <a:lstStyle/>
          <a:p>
            <a:r>
              <a:rPr lang="en-US" dirty="0"/>
              <a:t>An action which I do not like to perform during CABG but I have to perform when necessary</a:t>
            </a:r>
          </a:p>
          <a:p>
            <a:endParaRPr lang="en-US" dirty="0"/>
          </a:p>
          <a:p>
            <a:r>
              <a:rPr lang="en-US" dirty="0"/>
              <a:t>Going against physiological principles</a:t>
            </a:r>
          </a:p>
          <a:p>
            <a:endParaRPr lang="en-US" dirty="0"/>
          </a:p>
          <a:p>
            <a:r>
              <a:rPr lang="en-US" dirty="0"/>
              <a:t> controversial topic</a:t>
            </a:r>
          </a:p>
          <a:p>
            <a:endParaRPr lang="en-US" dirty="0"/>
          </a:p>
          <a:p>
            <a:endParaRPr lang="en-US" dirty="0"/>
          </a:p>
        </p:txBody>
      </p:sp>
    </p:spTree>
    <p:extLst>
      <p:ext uri="{BB962C8B-B14F-4D97-AF65-F5344CB8AC3E}">
        <p14:creationId xmlns:p14="http://schemas.microsoft.com/office/powerpoint/2010/main" val="831105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12806-7AC9-C9A7-FE98-33E46EB0444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497F638-F327-8D0E-1DEE-8F1C84D2B877}"/>
              </a:ext>
            </a:extLst>
          </p:cNvPr>
          <p:cNvSpPr>
            <a:spLocks noGrp="1"/>
          </p:cNvSpPr>
          <p:nvPr>
            <p:ph idx="1"/>
          </p:nvPr>
        </p:nvSpPr>
        <p:spPr/>
        <p:txBody>
          <a:bodyPr/>
          <a:lstStyle/>
          <a:p>
            <a:pPr marL="0" indent="0">
              <a:buNone/>
            </a:pPr>
            <a:r>
              <a:rPr lang="en-US" b="0" i="0" dirty="0">
                <a:solidFill>
                  <a:srgbClr val="202124"/>
                </a:solidFill>
                <a:effectLst/>
                <a:latin typeface="Google Sans"/>
              </a:rPr>
              <a:t> The three factors of Virchow's triad</a:t>
            </a:r>
          </a:p>
          <a:p>
            <a:endParaRPr lang="en-US" dirty="0">
              <a:solidFill>
                <a:srgbClr val="202124"/>
              </a:solidFill>
              <a:latin typeface="Google Sans"/>
            </a:endParaRPr>
          </a:p>
          <a:p>
            <a:r>
              <a:rPr lang="en-US" b="0" i="0" dirty="0">
                <a:solidFill>
                  <a:srgbClr val="202124"/>
                </a:solidFill>
                <a:effectLst/>
                <a:latin typeface="Google Sans"/>
              </a:rPr>
              <a:t>    </a:t>
            </a:r>
            <a:r>
              <a:rPr lang="en-US" b="0" i="0" dirty="0">
                <a:solidFill>
                  <a:srgbClr val="040C28"/>
                </a:solidFill>
                <a:effectLst/>
                <a:latin typeface="Google Sans"/>
              </a:rPr>
              <a:t>intravascular vessel wall damage </a:t>
            </a:r>
          </a:p>
          <a:p>
            <a:r>
              <a:rPr lang="en-US" dirty="0">
                <a:solidFill>
                  <a:srgbClr val="040C28"/>
                </a:solidFill>
                <a:latin typeface="Google Sans"/>
              </a:rPr>
              <a:t>    </a:t>
            </a:r>
            <a:r>
              <a:rPr lang="en-US" b="0" i="0" dirty="0">
                <a:solidFill>
                  <a:srgbClr val="040C28"/>
                </a:solidFill>
                <a:effectLst/>
                <a:latin typeface="Google Sans"/>
              </a:rPr>
              <a:t>stasis of flow</a:t>
            </a:r>
          </a:p>
          <a:p>
            <a:r>
              <a:rPr lang="en-US" dirty="0">
                <a:solidFill>
                  <a:srgbClr val="040C28"/>
                </a:solidFill>
                <a:latin typeface="Google Sans"/>
              </a:rPr>
              <a:t>    </a:t>
            </a:r>
            <a:r>
              <a:rPr lang="en-US" b="0" i="0" dirty="0">
                <a:solidFill>
                  <a:srgbClr val="040C28"/>
                </a:solidFill>
                <a:effectLst/>
                <a:latin typeface="Google Sans"/>
              </a:rPr>
              <a:t>the presence of a hypercoagulable state</a:t>
            </a:r>
            <a:endParaRPr lang="en-US" dirty="0"/>
          </a:p>
        </p:txBody>
      </p:sp>
    </p:spTree>
    <p:extLst>
      <p:ext uri="{BB962C8B-B14F-4D97-AF65-F5344CB8AC3E}">
        <p14:creationId xmlns:p14="http://schemas.microsoft.com/office/powerpoint/2010/main" val="3825560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4EA5C-DA8A-C564-6A6F-752D98D9CB0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E65A04D-CB9A-9052-A129-A849F5211776}"/>
              </a:ext>
            </a:extLst>
          </p:cNvPr>
          <p:cNvSpPr>
            <a:spLocks noGrp="1"/>
          </p:cNvSpPr>
          <p:nvPr>
            <p:ph idx="1"/>
          </p:nvPr>
        </p:nvSpPr>
        <p:spPr/>
        <p:txBody>
          <a:bodyPr/>
          <a:lstStyle/>
          <a:p>
            <a:pPr marL="0" indent="0">
              <a:buNone/>
            </a:pPr>
            <a:r>
              <a:rPr lang="en-US" dirty="0"/>
              <a:t>   Demography for coronary artery disease and CABG</a:t>
            </a:r>
          </a:p>
          <a:p>
            <a:r>
              <a:rPr lang="en-US" b="0" i="0" dirty="0">
                <a:solidFill>
                  <a:srgbClr val="000000"/>
                </a:solidFill>
                <a:effectLst/>
                <a:latin typeface="Times New Roman" panose="02020603050405020304" pitchFamily="18" charset="0"/>
              </a:rPr>
              <a:t>Coronary artery disease (CAD) is the leading cause of morbidity and mortality worldwide and is responsible for approximately 20% of all deaths in the United States. </a:t>
            </a:r>
          </a:p>
          <a:p>
            <a:r>
              <a:rPr lang="en-US" b="0" i="0" dirty="0">
                <a:solidFill>
                  <a:srgbClr val="000000"/>
                </a:solidFill>
                <a:effectLst/>
                <a:latin typeface="Times New Roman" panose="02020603050405020304" pitchFamily="18" charset="0"/>
              </a:rPr>
              <a:t>Approximately 1.5 million Americans have an acute myocardial infarction (AMI) annually, of which one-third result in death</a:t>
            </a:r>
          </a:p>
          <a:p>
            <a:endParaRPr lang="en-US" dirty="0"/>
          </a:p>
          <a:p>
            <a:endParaRPr lang="en-US" dirty="0"/>
          </a:p>
        </p:txBody>
      </p:sp>
    </p:spTree>
    <p:extLst>
      <p:ext uri="{BB962C8B-B14F-4D97-AF65-F5344CB8AC3E}">
        <p14:creationId xmlns:p14="http://schemas.microsoft.com/office/powerpoint/2010/main" val="1618244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E101F-FFA5-FD74-47B2-239C1245BB8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0A0AF91-0ECE-9D32-2858-1D10B9D72D12}"/>
              </a:ext>
            </a:extLst>
          </p:cNvPr>
          <p:cNvSpPr>
            <a:spLocks noGrp="1"/>
          </p:cNvSpPr>
          <p:nvPr>
            <p:ph idx="1"/>
          </p:nvPr>
        </p:nvSpPr>
        <p:spPr/>
        <p:txBody>
          <a:bodyPr/>
          <a:lstStyle/>
          <a:p>
            <a:r>
              <a:rPr lang="en-US" dirty="0"/>
              <a:t>Coronary stenting/CABG guidelines – </a:t>
            </a:r>
          </a:p>
        </p:txBody>
      </p:sp>
    </p:spTree>
    <p:extLst>
      <p:ext uri="{BB962C8B-B14F-4D97-AF65-F5344CB8AC3E}">
        <p14:creationId xmlns:p14="http://schemas.microsoft.com/office/powerpoint/2010/main" val="488469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C1BA8-60D8-2FF2-C19C-2ACFD8141DC3}"/>
              </a:ext>
            </a:extLst>
          </p:cNvPr>
          <p:cNvSpPr>
            <a:spLocks noGrp="1"/>
          </p:cNvSpPr>
          <p:nvPr>
            <p:ph type="title"/>
          </p:nvPr>
        </p:nvSpPr>
        <p:spPr/>
        <p:txBody>
          <a:bodyPr/>
          <a:lstStyle/>
          <a:p>
            <a:endParaRPr lang="en-US" dirty="0"/>
          </a:p>
        </p:txBody>
      </p:sp>
      <p:pic>
        <p:nvPicPr>
          <p:cNvPr id="7" name="Content Placeholder 6" descr="A close-up of a medical chart&#10;&#10;Description automatically generated">
            <a:extLst>
              <a:ext uri="{FF2B5EF4-FFF2-40B4-BE49-F238E27FC236}">
                <a16:creationId xmlns:a16="http://schemas.microsoft.com/office/drawing/2014/main" id="{3F9C242F-A747-7658-44ED-C74BA63079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43804" y="3554"/>
            <a:ext cx="4606116" cy="6830047"/>
          </a:xfrm>
        </p:spPr>
      </p:pic>
    </p:spTree>
    <p:extLst>
      <p:ext uri="{BB962C8B-B14F-4D97-AF65-F5344CB8AC3E}">
        <p14:creationId xmlns:p14="http://schemas.microsoft.com/office/powerpoint/2010/main" val="8950655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964</TotalTime>
  <Words>1147</Words>
  <Application>Microsoft Office PowerPoint</Application>
  <PresentationFormat>Widescreen</PresentationFormat>
  <Paragraphs>135</Paragraphs>
  <Slides>36</Slides>
  <Notes>2</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36</vt:i4>
      </vt:variant>
    </vt:vector>
  </HeadingPairs>
  <TitlesOfParts>
    <vt:vector size="53" baseType="lpstr">
      <vt:lpstr>AdvOT1a97e067.I</vt:lpstr>
      <vt:lpstr>AdvOTe81213fa</vt:lpstr>
      <vt:lpstr>AdvOTe81213fa+fb</vt:lpstr>
      <vt:lpstr>AdvP4C4E51</vt:lpstr>
      <vt:lpstr>AdvPS586D</vt:lpstr>
      <vt:lpstr>AdvPSA88A</vt:lpstr>
      <vt:lpstr>AdvPSA88B</vt:lpstr>
      <vt:lpstr>Arial</vt:lpstr>
      <vt:lpstr>Calibri</vt:lpstr>
      <vt:lpstr>Calibri Light</vt:lpstr>
      <vt:lpstr>Google Sans</vt:lpstr>
      <vt:lpstr>helvetica</vt:lpstr>
      <vt:lpstr>Palatino-Medium</vt:lpstr>
      <vt:lpstr>Palatino-MediumItalic</vt:lpstr>
      <vt:lpstr>Times New Roman</vt:lpstr>
      <vt:lpstr>Times-Roman</vt:lpstr>
      <vt:lpstr>Office Theme</vt:lpstr>
      <vt:lpstr>Coronary Endarterectomy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Coronary Endarterectomy</dc:title>
  <dc:creator>Muditha Lansakara</dc:creator>
  <cp:lastModifiedBy>Administrator</cp:lastModifiedBy>
  <cp:revision>9</cp:revision>
  <dcterms:created xsi:type="dcterms:W3CDTF">2023-10-28T12:04:06Z</dcterms:created>
  <dcterms:modified xsi:type="dcterms:W3CDTF">2024-05-06T16:40:41Z</dcterms:modified>
</cp:coreProperties>
</file>